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2"/>
  </p:notesMasterIdLst>
  <p:sldIdLst>
    <p:sldId id="256" r:id="rId2"/>
    <p:sldId id="258" r:id="rId3"/>
    <p:sldId id="276" r:id="rId4"/>
    <p:sldId id="277" r:id="rId5"/>
    <p:sldId id="268" r:id="rId6"/>
    <p:sldId id="271" r:id="rId7"/>
    <p:sldId id="272" r:id="rId8"/>
    <p:sldId id="273" r:id="rId9"/>
    <p:sldId id="324" r:id="rId10"/>
    <p:sldId id="281" r:id="rId11"/>
    <p:sldId id="328" r:id="rId12"/>
    <p:sldId id="285" r:id="rId13"/>
    <p:sldId id="329" r:id="rId14"/>
    <p:sldId id="325" r:id="rId15"/>
    <p:sldId id="286" r:id="rId16"/>
    <p:sldId id="326" r:id="rId17"/>
    <p:sldId id="287" r:id="rId18"/>
    <p:sldId id="327" r:id="rId19"/>
    <p:sldId id="288" r:id="rId20"/>
    <p:sldId id="290" r:id="rId21"/>
    <p:sldId id="305" r:id="rId22"/>
    <p:sldId id="318" r:id="rId23"/>
    <p:sldId id="308" r:id="rId24"/>
    <p:sldId id="304" r:id="rId25"/>
    <p:sldId id="314" r:id="rId26"/>
    <p:sldId id="315" r:id="rId27"/>
    <p:sldId id="316" r:id="rId28"/>
    <p:sldId id="319" r:id="rId29"/>
    <p:sldId id="300" r:id="rId30"/>
    <p:sldId id="310" r:id="rId31"/>
    <p:sldId id="320" r:id="rId32"/>
    <p:sldId id="321" r:id="rId33"/>
    <p:sldId id="303" r:id="rId34"/>
    <p:sldId id="317" r:id="rId35"/>
    <p:sldId id="322" r:id="rId36"/>
    <p:sldId id="279" r:id="rId37"/>
    <p:sldId id="313" r:id="rId38"/>
    <p:sldId id="312" r:id="rId39"/>
    <p:sldId id="282" r:id="rId40"/>
    <p:sldId id="32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42"/>
    <p:restoredTop sz="88482"/>
  </p:normalViewPr>
  <p:slideViewPr>
    <p:cSldViewPr snapToGrid="0" snapToObjects="1">
      <p:cViewPr varScale="1">
        <p:scale>
          <a:sx n="113" d="100"/>
          <a:sy n="113" d="100"/>
        </p:scale>
        <p:origin x="6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6C9F6F-109E-CC41-B93C-852B5AA8AAD8}" type="datetimeFigureOut">
              <a:rPr lang="en-US" smtClean="0"/>
              <a:t>9/3/18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6661C6-1112-0B47-9403-DD6E15D3B300}" type="slidenum">
              <a:rPr lang="en-US" smtClean="0"/>
              <a:t>‹#›</a:t>
            </a:fld>
            <a:endParaRPr lang="en-US"/>
          </a:p>
        </p:txBody>
      </p:sp>
    </p:spTree>
    <p:extLst>
      <p:ext uri="{BB962C8B-B14F-4D97-AF65-F5344CB8AC3E}">
        <p14:creationId xmlns:p14="http://schemas.microsoft.com/office/powerpoint/2010/main" val="2506143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2</a:t>
            </a:fld>
            <a:endParaRPr lang="en-US"/>
          </a:p>
        </p:txBody>
      </p:sp>
    </p:spTree>
    <p:extLst>
      <p:ext uri="{BB962C8B-B14F-4D97-AF65-F5344CB8AC3E}">
        <p14:creationId xmlns:p14="http://schemas.microsoft.com/office/powerpoint/2010/main" val="1121917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YARN, Yet Another Resource Negotiator, is essentially what makes Hadoop 2.0 able to run multiple processing frameworks while Hadoop 1.0 was confined to Map Reduce. Mesos can go one step further and take cluster management totally out of the hands of Hadoop and combine Spark with HDFS, for example. While this is very interesting, the focus of this talk is not to tell you about all of the cool things you *can* do. It’s to lay out a path that’s most likely to get you hired by a company that needs to be conservative about it’s data practices while still staying relevant. With that said …</a:t>
            </a:r>
          </a:p>
        </p:txBody>
      </p:sp>
      <p:sp>
        <p:nvSpPr>
          <p:cNvPr id="4" name="Slide Number Placeholder 3"/>
          <p:cNvSpPr>
            <a:spLocks noGrp="1"/>
          </p:cNvSpPr>
          <p:nvPr>
            <p:ph type="sldNum" sz="quarter" idx="5"/>
          </p:nvPr>
        </p:nvSpPr>
        <p:spPr/>
        <p:txBody>
          <a:bodyPr/>
          <a:lstStyle/>
          <a:p>
            <a:fld id="{766661C6-1112-0B47-9403-DD6E15D3B300}" type="slidenum">
              <a:rPr lang="en-US" smtClean="0"/>
              <a:t>19</a:t>
            </a:fld>
            <a:endParaRPr lang="en-US"/>
          </a:p>
        </p:txBody>
      </p:sp>
    </p:spTree>
    <p:extLst>
      <p:ext uri="{BB962C8B-B14F-4D97-AF65-F5344CB8AC3E}">
        <p14:creationId xmlns:p14="http://schemas.microsoft.com/office/powerpoint/2010/main" val="4292161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a:p>
            <a:r>
              <a:rPr lang="en-US" dirty="0"/>
              <a:t>You just need </a:t>
            </a:r>
          </a:p>
          <a:p>
            <a:r>
              <a:rPr lang="en-US" dirty="0"/>
              <a:t>yum install java</a:t>
            </a:r>
          </a:p>
          <a:p>
            <a:r>
              <a:rPr lang="en-US" sz="1200" b="0" i="0" kern="1200" dirty="0">
                <a:solidFill>
                  <a:schemeClr val="tx1"/>
                </a:solidFill>
                <a:effectLst/>
                <a:latin typeface="+mn-lt"/>
                <a:ea typeface="+mn-ea"/>
                <a:cs typeface="+mn-cs"/>
              </a:rPr>
              <a:t>update-alternatives --display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better -  https://</a:t>
            </a:r>
            <a:r>
              <a:rPr lang="en-US" sz="1200" b="0" i="0" kern="1200" dirty="0" err="1">
                <a:solidFill>
                  <a:schemeClr val="tx1"/>
                </a:solidFill>
                <a:effectLst/>
                <a:latin typeface="+mn-lt"/>
                <a:ea typeface="+mn-ea"/>
                <a:cs typeface="+mn-cs"/>
              </a:rPr>
              <a:t>www.digitalocean.com</a:t>
            </a:r>
            <a:r>
              <a:rPr lang="en-US" sz="1200" b="0" i="0" kern="1200" dirty="0">
                <a:solidFill>
                  <a:schemeClr val="tx1"/>
                </a:solidFill>
                <a:effectLst/>
                <a:latin typeface="+mn-lt"/>
                <a:ea typeface="+mn-ea"/>
                <a:cs typeface="+mn-cs"/>
              </a:rPr>
              <a:t>/community/tutorials/how-to-install-java-on-centos-and-fedora</a:t>
            </a: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www.oracle.com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technetwork</a:t>
            </a:r>
            <a:r>
              <a:rPr lang="en-US" sz="1200" b="0" i="0" kern="1200" dirty="0">
                <a:solidFill>
                  <a:schemeClr val="tx1"/>
                </a:solidFill>
                <a:effectLst/>
                <a:latin typeface="+mn-lt"/>
                <a:ea typeface="+mn-ea"/>
                <a:cs typeface="+mn-cs"/>
              </a:rPr>
              <a:t>/java/</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/downloads/jdk8-downloads-2133151.html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yum install </a:t>
            </a:r>
            <a:r>
              <a:rPr lang="en-US" sz="1200" b="0" i="0" kern="1200" dirty="0" err="1">
                <a:solidFill>
                  <a:schemeClr val="tx1"/>
                </a:solidFill>
                <a:effectLst/>
                <a:latin typeface="+mn-lt"/>
                <a:ea typeface="+mn-ea"/>
                <a:cs typeface="+mn-cs"/>
              </a:rPr>
              <a:t>wget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cd ~ </a:t>
            </a:r>
          </a:p>
          <a:p>
            <a:r>
              <a:rPr lang="en-US" sz="1200" b="0" i="0" kern="1200" dirty="0" err="1">
                <a:solidFill>
                  <a:schemeClr val="tx1"/>
                </a:solidFill>
                <a:effectLst/>
                <a:latin typeface="+mn-lt"/>
                <a:ea typeface="+mn-ea"/>
                <a:cs typeface="+mn-cs"/>
              </a:rPr>
              <a:t>wget</a:t>
            </a:r>
            <a:r>
              <a:rPr lang="en-US" sz="1200" b="0" i="0" kern="1200" dirty="0">
                <a:solidFill>
                  <a:schemeClr val="tx1"/>
                </a:solidFill>
                <a:effectLst/>
                <a:latin typeface="+mn-lt"/>
                <a:ea typeface="+mn-ea"/>
                <a:cs typeface="+mn-cs"/>
              </a:rPr>
              <a:t> --no-cookies --no-check-certificate --header "Cookie: gpw_e24=http%3A%2F%2Fwww.oracle.com%2F; </a:t>
            </a:r>
            <a:r>
              <a:rPr lang="en-US" sz="1200" b="0" i="0" kern="1200" dirty="0" err="1">
                <a:solidFill>
                  <a:schemeClr val="tx1"/>
                </a:solidFill>
                <a:effectLst/>
                <a:latin typeface="+mn-lt"/>
                <a:ea typeface="+mn-ea"/>
                <a:cs typeface="+mn-cs"/>
              </a:rPr>
              <a:t>oraclelicense</a:t>
            </a:r>
            <a:r>
              <a:rPr lang="en-US" sz="1200" b="0" i="0" kern="1200" dirty="0">
                <a:solidFill>
                  <a:schemeClr val="tx1"/>
                </a:solidFill>
                <a:effectLst/>
                <a:latin typeface="+mn-lt"/>
                <a:ea typeface="+mn-ea"/>
                <a:cs typeface="+mn-cs"/>
              </a:rPr>
              <a:t>=accept-</a:t>
            </a:r>
            <a:r>
              <a:rPr lang="en-US" sz="1200" b="0" i="0" kern="1200" dirty="0" err="1">
                <a:solidFill>
                  <a:schemeClr val="tx1"/>
                </a:solidFill>
                <a:effectLst/>
                <a:latin typeface="+mn-lt"/>
                <a:ea typeface="+mn-ea"/>
                <a:cs typeface="+mn-cs"/>
              </a:rPr>
              <a:t>securebackup</a:t>
            </a:r>
            <a:r>
              <a:rPr lang="en-US" sz="1200" b="0" i="0" kern="1200" dirty="0">
                <a:solidFill>
                  <a:schemeClr val="tx1"/>
                </a:solidFill>
                <a:effectLst/>
                <a:latin typeface="+mn-lt"/>
                <a:ea typeface="+mn-ea"/>
                <a:cs typeface="+mn-cs"/>
              </a:rPr>
              <a:t>-cookie" "http://</a:t>
            </a:r>
            <a:r>
              <a:rPr lang="en-US" sz="1200" b="0" i="0" kern="1200" dirty="0" err="1">
                <a:solidFill>
                  <a:schemeClr val="tx1"/>
                </a:solidFill>
                <a:effectLst/>
                <a:latin typeface="+mn-lt"/>
                <a:ea typeface="+mn-ea"/>
                <a:cs typeface="+mn-cs"/>
              </a:rPr>
              <a:t>download.oracle.com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otn</a:t>
            </a:r>
            <a:r>
              <a:rPr lang="en-US" sz="1200" b="0" i="0" kern="1200" dirty="0">
                <a:solidFill>
                  <a:schemeClr val="tx1"/>
                </a:solidFill>
                <a:effectLst/>
                <a:latin typeface="+mn-lt"/>
                <a:ea typeface="+mn-ea"/>
                <a:cs typeface="+mn-cs"/>
              </a:rPr>
              <a:t>-pub/java/</a:t>
            </a:r>
            <a:r>
              <a:rPr lang="en-US" sz="1200" b="0" i="0" kern="1200" dirty="0" err="1">
                <a:solidFill>
                  <a:schemeClr val="tx1"/>
                </a:solidFill>
                <a:effectLst/>
                <a:latin typeface="+mn-lt"/>
                <a:ea typeface="+mn-ea"/>
                <a:cs typeface="+mn-cs"/>
              </a:rPr>
              <a:t>jdk</a:t>
            </a:r>
            <a:r>
              <a:rPr lang="en-US" sz="1200" b="0" i="0" kern="1200" dirty="0">
                <a:solidFill>
                  <a:schemeClr val="tx1"/>
                </a:solidFill>
                <a:effectLst/>
                <a:latin typeface="+mn-lt"/>
                <a:ea typeface="+mn-ea"/>
                <a:cs typeface="+mn-cs"/>
              </a:rPr>
              <a:t>/8u181-b13/96a7b8442fe848ef90c96a2fad6ed6d1/jdk-8u181-linux-x64.rpm"</a:t>
            </a:r>
          </a:p>
          <a:p>
            <a:r>
              <a:rPr lang="en-US" sz="1200" b="0" i="0" kern="1200" dirty="0">
                <a:solidFill>
                  <a:schemeClr val="tx1"/>
                </a:solidFill>
                <a:effectLst/>
                <a:latin typeface="+mn-lt"/>
                <a:ea typeface="+mn-ea"/>
                <a:cs typeface="+mn-cs"/>
              </a:rPr>
              <a:t>yum </a:t>
            </a:r>
            <a:r>
              <a:rPr lang="en-US" sz="1200" b="0" i="0" kern="1200" dirty="0" err="1">
                <a:solidFill>
                  <a:schemeClr val="tx1"/>
                </a:solidFill>
                <a:effectLst/>
                <a:latin typeface="+mn-lt"/>
                <a:ea typeface="+mn-ea"/>
                <a:cs typeface="+mn-cs"/>
              </a:rPr>
              <a:t>localinstall</a:t>
            </a:r>
            <a:r>
              <a:rPr lang="en-US" sz="1200" b="0" i="0" kern="1200" dirty="0">
                <a:solidFill>
                  <a:schemeClr val="tx1"/>
                </a:solidFill>
                <a:effectLst/>
                <a:latin typeface="+mn-lt"/>
                <a:ea typeface="+mn-ea"/>
                <a:cs typeface="+mn-cs"/>
              </a:rPr>
              <a:t> jdk-8u181-linux-x64.rpm</a:t>
            </a:r>
          </a:p>
          <a:p>
            <a:r>
              <a:rPr lang="en-US" sz="1200" b="0" i="0" kern="1200" dirty="0">
                <a:solidFill>
                  <a:schemeClr val="tx1"/>
                </a:solidFill>
                <a:effectLst/>
                <a:latin typeface="+mn-lt"/>
                <a:ea typeface="+mn-ea"/>
                <a:cs typeface="+mn-cs"/>
              </a:rPr>
              <a:t>Now Java should be installed at </a:t>
            </a:r>
            <a:r>
              <a:rPr lang="en-US" dirty="0"/>
              <a:t>/</a:t>
            </a:r>
            <a:r>
              <a:rPr lang="en-US" dirty="0" err="1"/>
              <a:t>usr</a:t>
            </a:r>
            <a:r>
              <a:rPr lang="en-US" dirty="0"/>
              <a:t>/java/</a:t>
            </a:r>
            <a:r>
              <a:rPr lang="en-US" sz="1200" kern="1200" dirty="0">
                <a:solidFill>
                  <a:schemeClr val="tx1"/>
                </a:solidFill>
                <a:effectLst/>
                <a:latin typeface="+mn-lt"/>
                <a:ea typeface="+mn-ea"/>
                <a:cs typeface="+mn-cs"/>
              </a:rPr>
              <a:t>jdk1.8.0_161</a:t>
            </a:r>
            <a:r>
              <a:rPr lang="en-US" dirty="0"/>
              <a:t>/</a:t>
            </a:r>
            <a:r>
              <a:rPr lang="en-US" dirty="0" err="1"/>
              <a:t>jre</a:t>
            </a:r>
            <a:r>
              <a:rPr lang="en-US" dirty="0"/>
              <a:t>/bin/java</a:t>
            </a:r>
            <a:r>
              <a:rPr lang="en-US" sz="1200" b="0" i="0" kern="1200" dirty="0">
                <a:solidFill>
                  <a:schemeClr val="tx1"/>
                </a:solidFill>
                <a:effectLst/>
                <a:latin typeface="+mn-lt"/>
                <a:ea typeface="+mn-ea"/>
                <a:cs typeface="+mn-cs"/>
              </a:rPr>
              <a:t>, and linked from </a:t>
            </a:r>
            <a:r>
              <a:rPr lang="en-US" dirty="0"/>
              <a:t>/</a:t>
            </a:r>
            <a:r>
              <a:rPr lang="en-US" dirty="0" err="1"/>
              <a:t>usr</a:t>
            </a:r>
            <a:r>
              <a:rPr lang="en-US" dirty="0"/>
              <a:t>/bin/java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rm</a:t>
            </a:r>
            <a:r>
              <a:rPr lang="en-US" sz="1200" b="0" i="0" kern="1200" dirty="0">
                <a:solidFill>
                  <a:schemeClr val="tx1"/>
                </a:solidFill>
                <a:effectLst/>
                <a:latin typeface="+mn-lt"/>
                <a:ea typeface="+mn-ea"/>
                <a:cs typeface="+mn-cs"/>
              </a:rPr>
              <a:t> ~/jdk-8u181-linux-x64.rpm</a:t>
            </a:r>
          </a:p>
          <a:p>
            <a:r>
              <a:rPr lang="en-US" dirty="0"/>
              <a:t>echo "export JAVA_HOME=/</a:t>
            </a:r>
            <a:r>
              <a:rPr lang="en-US" dirty="0" err="1"/>
              <a:t>usr</a:t>
            </a:r>
            <a:r>
              <a:rPr lang="en-US" dirty="0"/>
              <a:t>/java/default/" &gt; /</a:t>
            </a:r>
            <a:r>
              <a:rPr lang="en-US" dirty="0" err="1"/>
              <a:t>etc</a:t>
            </a:r>
            <a:r>
              <a:rPr lang="en-US" dirty="0"/>
              <a:t>/</a:t>
            </a:r>
            <a:r>
              <a:rPr lang="en-US" dirty="0" err="1"/>
              <a:t>profile.d</a:t>
            </a:r>
            <a:r>
              <a:rPr lang="en-US" dirty="0"/>
              <a:t>/</a:t>
            </a:r>
            <a:r>
              <a:rPr lang="en-US" dirty="0" err="1"/>
              <a:t>java_home.sh</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Save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a:t>
            </a:r>
            <a:r>
              <a:rPr lang="en-US" sz="1200" kern="1200" dirty="0" err="1">
                <a:solidFill>
                  <a:schemeClr val="tx1"/>
                </a:solidFill>
                <a:effectLst/>
                <a:latin typeface="+mn-lt"/>
                <a:ea typeface="+mn-ea"/>
                <a:cs typeface="+mn-cs"/>
              </a:rPr>
              <a:t>ps</a:t>
            </a:r>
            <a:r>
              <a:rPr lang="en-US" sz="1200" kern="1200" dirty="0">
                <a:solidFill>
                  <a:schemeClr val="tx1"/>
                </a:solidFill>
                <a:effectLst/>
                <a:latin typeface="+mn-lt"/>
                <a:ea typeface="+mn-ea"/>
                <a:cs typeface="+mn-cs"/>
              </a:rPr>
              <a:t>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commit d85536d78a82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Exit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run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run to verify</a:t>
            </a:r>
          </a:p>
          <a:p>
            <a:r>
              <a:rPr lang="en-US" sz="1200" kern="1200" dirty="0">
                <a:solidFill>
                  <a:schemeClr val="tx1"/>
                </a:solidFill>
                <a:effectLst/>
                <a:latin typeface="+mn-lt"/>
                <a:ea typeface="+mn-ea"/>
                <a:cs typeface="+mn-cs"/>
              </a:rPr>
              <a:t>echo $JAVA_HOME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/java/default/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Download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usr</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Mkdir</a:t>
            </a:r>
            <a:r>
              <a:rPr lang="en-US" sz="1200" kern="1200" dirty="0">
                <a:solidFill>
                  <a:schemeClr val="tx1"/>
                </a:solidFill>
                <a:effectLst/>
                <a:latin typeface="+mn-lt"/>
                <a:ea typeface="+mn-ea"/>
                <a:cs typeface="+mn-cs"/>
              </a:rPr>
              <a:t>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hadoop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/common/current2/hadoop-2.9.1.tar.gz.asc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gpg</a:t>
            </a:r>
            <a:r>
              <a:rPr lang="en-US" dirty="0">
                <a:effectLst/>
              </a:rPr>
              <a:t> --import KEYS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gpg</a:t>
            </a:r>
            <a:r>
              <a:rPr lang="en-US" sz="1200" kern="1200" dirty="0">
                <a:solidFill>
                  <a:schemeClr val="tx1"/>
                </a:solidFill>
                <a:effectLst/>
                <a:latin typeface="+mn-lt"/>
                <a:ea typeface="+mn-ea"/>
                <a:cs typeface="+mn-cs"/>
              </a:rPr>
              <a:t> --verify hadoop-2.9.1.tar.gz.asc hadoop-2.9.1.tar.gz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Commit again. You need to get the new container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20</a:t>
            </a:fld>
            <a:endParaRPr lang="en-US"/>
          </a:p>
        </p:txBody>
      </p:sp>
    </p:spTree>
    <p:extLst>
      <p:ext uri="{BB962C8B-B14F-4D97-AF65-F5344CB8AC3E}">
        <p14:creationId xmlns:p14="http://schemas.microsoft.com/office/powerpoint/2010/main" val="428568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companies can’t get past the selection phase once they see how many options there are to work with in the ecosystem. In the next slides, we will look at mature projects only. It doesn’t make sense to bring a start-up grade project into a bank. A Big Data Developer can work through a problem using a particular tool. A Big Data Architect can identify the correct combination of tools that will work together to solve a range of use cases that can reasonably be deployed at a particular company.</a:t>
            </a:r>
          </a:p>
        </p:txBody>
      </p:sp>
      <p:sp>
        <p:nvSpPr>
          <p:cNvPr id="4" name="Slide Number Placeholder 3"/>
          <p:cNvSpPr>
            <a:spLocks noGrp="1"/>
          </p:cNvSpPr>
          <p:nvPr>
            <p:ph type="sldNum" sz="quarter" idx="5"/>
          </p:nvPr>
        </p:nvSpPr>
        <p:spPr/>
        <p:txBody>
          <a:bodyPr/>
          <a:lstStyle/>
          <a:p>
            <a:fld id="{766661C6-1112-0B47-9403-DD6E15D3B300}" type="slidenum">
              <a:rPr lang="en-US" smtClean="0"/>
              <a:t>21</a:t>
            </a:fld>
            <a:endParaRPr lang="en-US"/>
          </a:p>
        </p:txBody>
      </p:sp>
    </p:spTree>
    <p:extLst>
      <p:ext uri="{BB962C8B-B14F-4D97-AF65-F5344CB8AC3E}">
        <p14:creationId xmlns:p14="http://schemas.microsoft.com/office/powerpoint/2010/main" val="2456918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trend for companies to move resources from on-premise to in the cloud. In many cases, existing applications are running on installed hardware, so that doesn’t move often. However, new applications, particularly resource intensive applications that *may not* go to production make much more sense in the cloud, for at least part of their life. Many companies ae hedging their bets by using the cloud as IAAS rather than PAAS, so they install vendor software on cloud hardware.</a:t>
            </a:r>
          </a:p>
        </p:txBody>
      </p:sp>
      <p:sp>
        <p:nvSpPr>
          <p:cNvPr id="4" name="Slide Number Placeholder 3"/>
          <p:cNvSpPr>
            <a:spLocks noGrp="1"/>
          </p:cNvSpPr>
          <p:nvPr>
            <p:ph type="sldNum" sz="quarter" idx="5"/>
          </p:nvPr>
        </p:nvSpPr>
        <p:spPr/>
        <p:txBody>
          <a:bodyPr/>
          <a:lstStyle/>
          <a:p>
            <a:fld id="{766661C6-1112-0B47-9403-DD6E15D3B300}" type="slidenum">
              <a:rPr lang="en-US" smtClean="0"/>
              <a:t>22</a:t>
            </a:fld>
            <a:endParaRPr lang="en-US"/>
          </a:p>
        </p:txBody>
      </p:sp>
    </p:spTree>
    <p:extLst>
      <p:ext uri="{BB962C8B-B14F-4D97-AF65-F5344CB8AC3E}">
        <p14:creationId xmlns:p14="http://schemas.microsoft.com/office/powerpoint/2010/main" val="4212143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Neither banking nor travel seems to have a compelling reason to avoid AWS because Amazon is a direct competitor.  </a:t>
            </a:r>
          </a:p>
        </p:txBody>
      </p:sp>
      <p:sp>
        <p:nvSpPr>
          <p:cNvPr id="4" name="Slide Number Placeholder 3"/>
          <p:cNvSpPr>
            <a:spLocks noGrp="1"/>
          </p:cNvSpPr>
          <p:nvPr>
            <p:ph type="sldNum" sz="quarter" idx="5"/>
          </p:nvPr>
        </p:nvSpPr>
        <p:spPr/>
        <p:txBody>
          <a:bodyPr/>
          <a:lstStyle/>
          <a:p>
            <a:fld id="{766661C6-1112-0B47-9403-DD6E15D3B300}" type="slidenum">
              <a:rPr lang="en-US" smtClean="0"/>
              <a:t>23</a:t>
            </a:fld>
            <a:endParaRPr lang="en-US"/>
          </a:p>
        </p:txBody>
      </p:sp>
    </p:spTree>
    <p:extLst>
      <p:ext uri="{BB962C8B-B14F-4D97-AF65-F5344CB8AC3E}">
        <p14:creationId xmlns:p14="http://schemas.microsoft.com/office/powerpoint/2010/main" val="4271101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p:txBody>
      </p:sp>
      <p:sp>
        <p:nvSpPr>
          <p:cNvPr id="4" name="Slide Number Placeholder 3"/>
          <p:cNvSpPr>
            <a:spLocks noGrp="1"/>
          </p:cNvSpPr>
          <p:nvPr>
            <p:ph type="sldNum" sz="quarter" idx="5"/>
          </p:nvPr>
        </p:nvSpPr>
        <p:spPr/>
        <p:txBody>
          <a:bodyPr/>
          <a:lstStyle/>
          <a:p>
            <a:fld id="{766661C6-1112-0B47-9403-DD6E15D3B300}" type="slidenum">
              <a:rPr lang="en-US" smtClean="0"/>
              <a:t>24</a:t>
            </a:fld>
            <a:endParaRPr lang="en-US"/>
          </a:p>
        </p:txBody>
      </p:sp>
    </p:spTree>
    <p:extLst>
      <p:ext uri="{BB962C8B-B14F-4D97-AF65-F5344CB8AC3E}">
        <p14:creationId xmlns:p14="http://schemas.microsoft.com/office/powerpoint/2010/main" val="2684627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p:txBody>
      </p:sp>
      <p:sp>
        <p:nvSpPr>
          <p:cNvPr id="4" name="Slide Number Placeholder 3"/>
          <p:cNvSpPr>
            <a:spLocks noGrp="1"/>
          </p:cNvSpPr>
          <p:nvPr>
            <p:ph type="sldNum" sz="quarter" idx="5"/>
          </p:nvPr>
        </p:nvSpPr>
        <p:spPr/>
        <p:txBody>
          <a:bodyPr/>
          <a:lstStyle/>
          <a:p>
            <a:fld id="{766661C6-1112-0B47-9403-DD6E15D3B300}" type="slidenum">
              <a:rPr lang="en-US" smtClean="0"/>
              <a:t>25</a:t>
            </a:fld>
            <a:endParaRPr lang="en-US"/>
          </a:p>
        </p:txBody>
      </p:sp>
    </p:spTree>
    <p:extLst>
      <p:ext uri="{BB962C8B-B14F-4D97-AF65-F5344CB8AC3E}">
        <p14:creationId xmlns:p14="http://schemas.microsoft.com/office/powerpoint/2010/main" val="3199194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p:txBody>
      </p:sp>
      <p:sp>
        <p:nvSpPr>
          <p:cNvPr id="4" name="Slide Number Placeholder 3"/>
          <p:cNvSpPr>
            <a:spLocks noGrp="1"/>
          </p:cNvSpPr>
          <p:nvPr>
            <p:ph type="sldNum" sz="quarter" idx="5"/>
          </p:nvPr>
        </p:nvSpPr>
        <p:spPr/>
        <p:txBody>
          <a:bodyPr/>
          <a:lstStyle/>
          <a:p>
            <a:fld id="{766661C6-1112-0B47-9403-DD6E15D3B300}" type="slidenum">
              <a:rPr lang="en-US" smtClean="0"/>
              <a:t>26</a:t>
            </a:fld>
            <a:endParaRPr lang="en-US"/>
          </a:p>
        </p:txBody>
      </p:sp>
    </p:spTree>
    <p:extLst>
      <p:ext uri="{BB962C8B-B14F-4D97-AF65-F5344CB8AC3E}">
        <p14:creationId xmlns:p14="http://schemas.microsoft.com/office/powerpoint/2010/main" val="1610909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p:txBody>
      </p:sp>
      <p:sp>
        <p:nvSpPr>
          <p:cNvPr id="4" name="Slide Number Placeholder 3"/>
          <p:cNvSpPr>
            <a:spLocks noGrp="1"/>
          </p:cNvSpPr>
          <p:nvPr>
            <p:ph type="sldNum" sz="quarter" idx="5"/>
          </p:nvPr>
        </p:nvSpPr>
        <p:spPr/>
        <p:txBody>
          <a:bodyPr/>
          <a:lstStyle/>
          <a:p>
            <a:fld id="{766661C6-1112-0B47-9403-DD6E15D3B300}" type="slidenum">
              <a:rPr lang="en-US" smtClean="0"/>
              <a:t>27</a:t>
            </a:fld>
            <a:endParaRPr lang="en-US"/>
          </a:p>
        </p:txBody>
      </p:sp>
    </p:spTree>
    <p:extLst>
      <p:ext uri="{BB962C8B-B14F-4D97-AF65-F5344CB8AC3E}">
        <p14:creationId xmlns:p14="http://schemas.microsoft.com/office/powerpoint/2010/main" val="562021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used to be an assumption that you would just get data into Hadoop. If you are loading data that has PII or any kind of sensitive data, and you will, you need data governance. Data governance, or a lack thereof, is probably the biggest reason that Big Data projects don’t go into production. </a:t>
            </a:r>
            <a:r>
              <a:rPr lang="en-US" dirty="0" err="1"/>
              <a:t>NiFi</a:t>
            </a:r>
            <a:r>
              <a:rPr lang="en-US" dirty="0"/>
              <a:t> is part of Hortonworks ecosystem. </a:t>
            </a:r>
            <a:r>
              <a:rPr lang="en-US" dirty="0" err="1"/>
              <a:t>Streamsets</a:t>
            </a:r>
            <a:r>
              <a:rPr lang="en-US" dirty="0"/>
              <a:t> is very easy to use. Informatica is a very large enterprise player and you may end up using it by default. I consider </a:t>
            </a:r>
            <a:r>
              <a:rPr lang="en-US" dirty="0" err="1"/>
              <a:t>Collibra</a:t>
            </a:r>
            <a:r>
              <a:rPr lang="en-US" dirty="0"/>
              <a:t> to be between </a:t>
            </a:r>
            <a:r>
              <a:rPr lang="en-US" dirty="0" err="1"/>
              <a:t>Streamsets</a:t>
            </a:r>
            <a:r>
              <a:rPr lang="en-US" dirty="0"/>
              <a:t> and Informatica</a:t>
            </a: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28</a:t>
            </a:fld>
            <a:endParaRPr lang="en-US"/>
          </a:p>
        </p:txBody>
      </p:sp>
    </p:spTree>
    <p:extLst>
      <p:ext uri="{BB962C8B-B14F-4D97-AF65-F5344CB8AC3E}">
        <p14:creationId xmlns:p14="http://schemas.microsoft.com/office/powerpoint/2010/main" val="2256736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a:p>
            <a:r>
              <a:rPr lang="en-US" dirty="0"/>
              <a:t>You just need </a:t>
            </a:r>
          </a:p>
          <a:p>
            <a:r>
              <a:rPr lang="en-US" dirty="0"/>
              <a:t>yum install java</a:t>
            </a:r>
          </a:p>
          <a:p>
            <a:r>
              <a:rPr lang="en-US" sz="1200" b="0" i="0" kern="1200" dirty="0">
                <a:solidFill>
                  <a:schemeClr val="tx1"/>
                </a:solidFill>
                <a:effectLst/>
                <a:latin typeface="+mn-lt"/>
                <a:ea typeface="+mn-ea"/>
                <a:cs typeface="+mn-cs"/>
              </a:rPr>
              <a:t>update-alternatives --display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better -  https://</a:t>
            </a:r>
            <a:r>
              <a:rPr lang="en-US" sz="1200" b="0" i="0" kern="1200" dirty="0" err="1">
                <a:solidFill>
                  <a:schemeClr val="tx1"/>
                </a:solidFill>
                <a:effectLst/>
                <a:latin typeface="+mn-lt"/>
                <a:ea typeface="+mn-ea"/>
                <a:cs typeface="+mn-cs"/>
              </a:rPr>
              <a:t>www.digitalocean.com</a:t>
            </a:r>
            <a:r>
              <a:rPr lang="en-US" sz="1200" b="0" i="0" kern="1200" dirty="0">
                <a:solidFill>
                  <a:schemeClr val="tx1"/>
                </a:solidFill>
                <a:effectLst/>
                <a:latin typeface="+mn-lt"/>
                <a:ea typeface="+mn-ea"/>
                <a:cs typeface="+mn-cs"/>
              </a:rPr>
              <a:t>/community/tutorials/how-to-install-java-on-centos-and-fedora</a:t>
            </a: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www.oracle.com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technetwork</a:t>
            </a:r>
            <a:r>
              <a:rPr lang="en-US" sz="1200" b="0" i="0" kern="1200" dirty="0">
                <a:solidFill>
                  <a:schemeClr val="tx1"/>
                </a:solidFill>
                <a:effectLst/>
                <a:latin typeface="+mn-lt"/>
                <a:ea typeface="+mn-ea"/>
                <a:cs typeface="+mn-cs"/>
              </a:rPr>
              <a:t>/java/</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/downloads/jdk8-downloads-2133151.html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yum install </a:t>
            </a:r>
            <a:r>
              <a:rPr lang="en-US" sz="1200" b="0" i="0" kern="1200" dirty="0" err="1">
                <a:solidFill>
                  <a:schemeClr val="tx1"/>
                </a:solidFill>
                <a:effectLst/>
                <a:latin typeface="+mn-lt"/>
                <a:ea typeface="+mn-ea"/>
                <a:cs typeface="+mn-cs"/>
              </a:rPr>
              <a:t>wget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cd ~ </a:t>
            </a:r>
          </a:p>
          <a:p>
            <a:r>
              <a:rPr lang="en-US" sz="1200" b="0" i="0" kern="1200" dirty="0" err="1">
                <a:solidFill>
                  <a:schemeClr val="tx1"/>
                </a:solidFill>
                <a:effectLst/>
                <a:latin typeface="+mn-lt"/>
                <a:ea typeface="+mn-ea"/>
                <a:cs typeface="+mn-cs"/>
              </a:rPr>
              <a:t>wget</a:t>
            </a:r>
            <a:r>
              <a:rPr lang="en-US" sz="1200" b="0" i="0" kern="1200" dirty="0">
                <a:solidFill>
                  <a:schemeClr val="tx1"/>
                </a:solidFill>
                <a:effectLst/>
                <a:latin typeface="+mn-lt"/>
                <a:ea typeface="+mn-ea"/>
                <a:cs typeface="+mn-cs"/>
              </a:rPr>
              <a:t> --no-cookies --no-check-certificate --header "Cookie: gpw_e24=http%3A%2F%2Fwww.oracle.com%2F; </a:t>
            </a:r>
            <a:r>
              <a:rPr lang="en-US" sz="1200" b="0" i="0" kern="1200" dirty="0" err="1">
                <a:solidFill>
                  <a:schemeClr val="tx1"/>
                </a:solidFill>
                <a:effectLst/>
                <a:latin typeface="+mn-lt"/>
                <a:ea typeface="+mn-ea"/>
                <a:cs typeface="+mn-cs"/>
              </a:rPr>
              <a:t>oraclelicense</a:t>
            </a:r>
            <a:r>
              <a:rPr lang="en-US" sz="1200" b="0" i="0" kern="1200" dirty="0">
                <a:solidFill>
                  <a:schemeClr val="tx1"/>
                </a:solidFill>
                <a:effectLst/>
                <a:latin typeface="+mn-lt"/>
                <a:ea typeface="+mn-ea"/>
                <a:cs typeface="+mn-cs"/>
              </a:rPr>
              <a:t>=accept-</a:t>
            </a:r>
            <a:r>
              <a:rPr lang="en-US" sz="1200" b="0" i="0" kern="1200" dirty="0" err="1">
                <a:solidFill>
                  <a:schemeClr val="tx1"/>
                </a:solidFill>
                <a:effectLst/>
                <a:latin typeface="+mn-lt"/>
                <a:ea typeface="+mn-ea"/>
                <a:cs typeface="+mn-cs"/>
              </a:rPr>
              <a:t>securebackup</a:t>
            </a:r>
            <a:r>
              <a:rPr lang="en-US" sz="1200" b="0" i="0" kern="1200" dirty="0">
                <a:solidFill>
                  <a:schemeClr val="tx1"/>
                </a:solidFill>
                <a:effectLst/>
                <a:latin typeface="+mn-lt"/>
                <a:ea typeface="+mn-ea"/>
                <a:cs typeface="+mn-cs"/>
              </a:rPr>
              <a:t>-cookie" "http://</a:t>
            </a:r>
            <a:r>
              <a:rPr lang="en-US" sz="1200" b="0" i="0" kern="1200" dirty="0" err="1">
                <a:solidFill>
                  <a:schemeClr val="tx1"/>
                </a:solidFill>
                <a:effectLst/>
                <a:latin typeface="+mn-lt"/>
                <a:ea typeface="+mn-ea"/>
                <a:cs typeface="+mn-cs"/>
              </a:rPr>
              <a:t>download.oracle.com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otn</a:t>
            </a:r>
            <a:r>
              <a:rPr lang="en-US" sz="1200" b="0" i="0" kern="1200" dirty="0">
                <a:solidFill>
                  <a:schemeClr val="tx1"/>
                </a:solidFill>
                <a:effectLst/>
                <a:latin typeface="+mn-lt"/>
                <a:ea typeface="+mn-ea"/>
                <a:cs typeface="+mn-cs"/>
              </a:rPr>
              <a:t>-pub/java/</a:t>
            </a:r>
            <a:r>
              <a:rPr lang="en-US" sz="1200" b="0" i="0" kern="1200" dirty="0" err="1">
                <a:solidFill>
                  <a:schemeClr val="tx1"/>
                </a:solidFill>
                <a:effectLst/>
                <a:latin typeface="+mn-lt"/>
                <a:ea typeface="+mn-ea"/>
                <a:cs typeface="+mn-cs"/>
              </a:rPr>
              <a:t>jdk</a:t>
            </a:r>
            <a:r>
              <a:rPr lang="en-US" sz="1200" b="0" i="0" kern="1200" dirty="0">
                <a:solidFill>
                  <a:schemeClr val="tx1"/>
                </a:solidFill>
                <a:effectLst/>
                <a:latin typeface="+mn-lt"/>
                <a:ea typeface="+mn-ea"/>
                <a:cs typeface="+mn-cs"/>
              </a:rPr>
              <a:t>/8u181-b13/96a7b8442fe848ef90c96a2fad6ed6d1/jdk-8u181-linux-x64.rpm"</a:t>
            </a:r>
          </a:p>
          <a:p>
            <a:r>
              <a:rPr lang="en-US" sz="1200" b="0" i="0" kern="1200" dirty="0">
                <a:solidFill>
                  <a:schemeClr val="tx1"/>
                </a:solidFill>
                <a:effectLst/>
                <a:latin typeface="+mn-lt"/>
                <a:ea typeface="+mn-ea"/>
                <a:cs typeface="+mn-cs"/>
              </a:rPr>
              <a:t>yum </a:t>
            </a:r>
            <a:r>
              <a:rPr lang="en-US" sz="1200" b="0" i="0" kern="1200" dirty="0" err="1">
                <a:solidFill>
                  <a:schemeClr val="tx1"/>
                </a:solidFill>
                <a:effectLst/>
                <a:latin typeface="+mn-lt"/>
                <a:ea typeface="+mn-ea"/>
                <a:cs typeface="+mn-cs"/>
              </a:rPr>
              <a:t>localinstall</a:t>
            </a:r>
            <a:r>
              <a:rPr lang="en-US" sz="1200" b="0" i="0" kern="1200" dirty="0">
                <a:solidFill>
                  <a:schemeClr val="tx1"/>
                </a:solidFill>
                <a:effectLst/>
                <a:latin typeface="+mn-lt"/>
                <a:ea typeface="+mn-ea"/>
                <a:cs typeface="+mn-cs"/>
              </a:rPr>
              <a:t> jdk-8u181-linux-x64.rpm</a:t>
            </a:r>
          </a:p>
          <a:p>
            <a:r>
              <a:rPr lang="en-US" sz="1200" b="0" i="0" kern="1200" dirty="0">
                <a:solidFill>
                  <a:schemeClr val="tx1"/>
                </a:solidFill>
                <a:effectLst/>
                <a:latin typeface="+mn-lt"/>
                <a:ea typeface="+mn-ea"/>
                <a:cs typeface="+mn-cs"/>
              </a:rPr>
              <a:t>Now Java should be installed at </a:t>
            </a:r>
            <a:r>
              <a:rPr lang="en-US" dirty="0"/>
              <a:t>/</a:t>
            </a:r>
            <a:r>
              <a:rPr lang="en-US" dirty="0" err="1"/>
              <a:t>usr</a:t>
            </a:r>
            <a:r>
              <a:rPr lang="en-US" dirty="0"/>
              <a:t>/java/</a:t>
            </a:r>
            <a:r>
              <a:rPr lang="en-US" sz="1200" kern="1200" dirty="0">
                <a:solidFill>
                  <a:schemeClr val="tx1"/>
                </a:solidFill>
                <a:effectLst/>
                <a:latin typeface="+mn-lt"/>
                <a:ea typeface="+mn-ea"/>
                <a:cs typeface="+mn-cs"/>
              </a:rPr>
              <a:t>jdk1.8.0_161</a:t>
            </a:r>
            <a:r>
              <a:rPr lang="en-US" dirty="0"/>
              <a:t>/</a:t>
            </a:r>
            <a:r>
              <a:rPr lang="en-US" dirty="0" err="1"/>
              <a:t>jre</a:t>
            </a:r>
            <a:r>
              <a:rPr lang="en-US" dirty="0"/>
              <a:t>/bin/java</a:t>
            </a:r>
            <a:r>
              <a:rPr lang="en-US" sz="1200" b="0" i="0" kern="1200" dirty="0">
                <a:solidFill>
                  <a:schemeClr val="tx1"/>
                </a:solidFill>
                <a:effectLst/>
                <a:latin typeface="+mn-lt"/>
                <a:ea typeface="+mn-ea"/>
                <a:cs typeface="+mn-cs"/>
              </a:rPr>
              <a:t>, and linked from </a:t>
            </a:r>
            <a:r>
              <a:rPr lang="en-US" dirty="0"/>
              <a:t>/</a:t>
            </a:r>
            <a:r>
              <a:rPr lang="en-US" dirty="0" err="1"/>
              <a:t>usr</a:t>
            </a:r>
            <a:r>
              <a:rPr lang="en-US" dirty="0"/>
              <a:t>/bin/java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rm</a:t>
            </a:r>
            <a:r>
              <a:rPr lang="en-US" sz="1200" b="0" i="0" kern="1200" dirty="0">
                <a:solidFill>
                  <a:schemeClr val="tx1"/>
                </a:solidFill>
                <a:effectLst/>
                <a:latin typeface="+mn-lt"/>
                <a:ea typeface="+mn-ea"/>
                <a:cs typeface="+mn-cs"/>
              </a:rPr>
              <a:t> ~/jdk-8u181-linux-x64.rpm</a:t>
            </a:r>
          </a:p>
          <a:p>
            <a:r>
              <a:rPr lang="en-US" dirty="0"/>
              <a:t>echo "export JAVA_HOME=/</a:t>
            </a:r>
            <a:r>
              <a:rPr lang="en-US" dirty="0" err="1"/>
              <a:t>usr</a:t>
            </a:r>
            <a:r>
              <a:rPr lang="en-US" dirty="0"/>
              <a:t>/java/default/" &gt; /</a:t>
            </a:r>
            <a:r>
              <a:rPr lang="en-US" dirty="0" err="1"/>
              <a:t>etc</a:t>
            </a:r>
            <a:r>
              <a:rPr lang="en-US" dirty="0"/>
              <a:t>/</a:t>
            </a:r>
            <a:r>
              <a:rPr lang="en-US" dirty="0" err="1"/>
              <a:t>profile.d</a:t>
            </a:r>
            <a:r>
              <a:rPr lang="en-US" dirty="0"/>
              <a:t>/</a:t>
            </a:r>
            <a:r>
              <a:rPr lang="en-US" dirty="0" err="1"/>
              <a:t>java_home.sh</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Save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a:t>
            </a:r>
            <a:r>
              <a:rPr lang="en-US" sz="1200" kern="1200" dirty="0" err="1">
                <a:solidFill>
                  <a:schemeClr val="tx1"/>
                </a:solidFill>
                <a:effectLst/>
                <a:latin typeface="+mn-lt"/>
                <a:ea typeface="+mn-ea"/>
                <a:cs typeface="+mn-cs"/>
              </a:rPr>
              <a:t>ps</a:t>
            </a:r>
            <a:r>
              <a:rPr lang="en-US" sz="1200" kern="1200" dirty="0">
                <a:solidFill>
                  <a:schemeClr val="tx1"/>
                </a:solidFill>
                <a:effectLst/>
                <a:latin typeface="+mn-lt"/>
                <a:ea typeface="+mn-ea"/>
                <a:cs typeface="+mn-cs"/>
              </a:rPr>
              <a:t>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commit d85536d78a82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Exit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run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run to verify</a:t>
            </a:r>
          </a:p>
          <a:p>
            <a:r>
              <a:rPr lang="en-US" sz="1200" kern="1200" dirty="0">
                <a:solidFill>
                  <a:schemeClr val="tx1"/>
                </a:solidFill>
                <a:effectLst/>
                <a:latin typeface="+mn-lt"/>
                <a:ea typeface="+mn-ea"/>
                <a:cs typeface="+mn-cs"/>
              </a:rPr>
              <a:t>echo $JAVA_HOME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/java/default/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Download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usr</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Mkdir</a:t>
            </a:r>
            <a:r>
              <a:rPr lang="en-US" sz="1200" kern="1200" dirty="0">
                <a:solidFill>
                  <a:schemeClr val="tx1"/>
                </a:solidFill>
                <a:effectLst/>
                <a:latin typeface="+mn-lt"/>
                <a:ea typeface="+mn-ea"/>
                <a:cs typeface="+mn-cs"/>
              </a:rPr>
              <a:t>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hadoop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/common/current2/hadoop-2.9.1.tar.gz.asc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gpg</a:t>
            </a:r>
            <a:r>
              <a:rPr lang="en-US" dirty="0">
                <a:effectLst/>
              </a:rPr>
              <a:t> --import KEYS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gpg</a:t>
            </a:r>
            <a:r>
              <a:rPr lang="en-US" sz="1200" kern="1200" dirty="0">
                <a:solidFill>
                  <a:schemeClr val="tx1"/>
                </a:solidFill>
                <a:effectLst/>
                <a:latin typeface="+mn-lt"/>
                <a:ea typeface="+mn-ea"/>
                <a:cs typeface="+mn-cs"/>
              </a:rPr>
              <a:t> --verify hadoop-2.9.1.tar.gz.asc hadoop-2.9.1.tar.gz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Commit again. You need to get the new container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9</a:t>
            </a:fld>
            <a:endParaRPr lang="en-US"/>
          </a:p>
        </p:txBody>
      </p:sp>
    </p:spTree>
    <p:extLst>
      <p:ext uri="{BB962C8B-B14F-4D97-AF65-F5344CB8AC3E}">
        <p14:creationId xmlns:p14="http://schemas.microsoft.com/office/powerpoint/2010/main" val="4039277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29</a:t>
            </a:fld>
            <a:endParaRPr lang="en-US"/>
          </a:p>
        </p:txBody>
      </p:sp>
    </p:spTree>
    <p:extLst>
      <p:ext uri="{BB962C8B-B14F-4D97-AF65-F5344CB8AC3E}">
        <p14:creationId xmlns:p14="http://schemas.microsoft.com/office/powerpoint/2010/main" val="38832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p:txBody>
      </p:sp>
      <p:sp>
        <p:nvSpPr>
          <p:cNvPr id="4" name="Slide Number Placeholder 3"/>
          <p:cNvSpPr>
            <a:spLocks noGrp="1"/>
          </p:cNvSpPr>
          <p:nvPr>
            <p:ph type="sldNum" sz="quarter" idx="5"/>
          </p:nvPr>
        </p:nvSpPr>
        <p:spPr/>
        <p:txBody>
          <a:bodyPr/>
          <a:lstStyle/>
          <a:p>
            <a:fld id="{766661C6-1112-0B47-9403-DD6E15D3B300}" type="slidenum">
              <a:rPr lang="en-US" smtClean="0"/>
              <a:t>30</a:t>
            </a:fld>
            <a:endParaRPr lang="en-US"/>
          </a:p>
        </p:txBody>
      </p:sp>
    </p:spTree>
    <p:extLst>
      <p:ext uri="{BB962C8B-B14F-4D97-AF65-F5344CB8AC3E}">
        <p14:creationId xmlns:p14="http://schemas.microsoft.com/office/powerpoint/2010/main" val="1851512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Hive, particularly Hive + </a:t>
            </a:r>
            <a:r>
              <a:rPr lang="en-US" dirty="0" err="1"/>
              <a:t>Tez</a:t>
            </a:r>
            <a:r>
              <a:rPr lang="en-US" dirty="0"/>
              <a:t>, is used for batch processing. It is realistically the ONLY way you will likely be developing Map Reduce in the enterprise. Cloudera Impala is best for BI and SQL Analytics. You will almost certainly need to run existing BI reports in something like </a:t>
            </a:r>
            <a:r>
              <a:rPr lang="en-US" dirty="0" err="1"/>
              <a:t>Microstrategy</a:t>
            </a:r>
            <a:r>
              <a:rPr lang="en-US" dirty="0"/>
              <a:t> against the cluster, and it’s really not easy to do without Impala. </a:t>
            </a:r>
            <a:r>
              <a:rPr lang="en-US" dirty="0" err="1"/>
              <a:t>SparkSQL</a:t>
            </a:r>
            <a:r>
              <a:rPr lang="en-US" dirty="0"/>
              <a:t> is how you will most likely be developing applications that use SQL-like syntax against data stored in Hadoop.</a:t>
            </a:r>
          </a:p>
        </p:txBody>
      </p:sp>
      <p:sp>
        <p:nvSpPr>
          <p:cNvPr id="4" name="Slide Number Placeholder 3"/>
          <p:cNvSpPr>
            <a:spLocks noGrp="1"/>
          </p:cNvSpPr>
          <p:nvPr>
            <p:ph type="sldNum" sz="quarter" idx="5"/>
          </p:nvPr>
        </p:nvSpPr>
        <p:spPr/>
        <p:txBody>
          <a:bodyPr/>
          <a:lstStyle/>
          <a:p>
            <a:fld id="{766661C6-1112-0B47-9403-DD6E15D3B300}" type="slidenum">
              <a:rPr lang="en-US" smtClean="0"/>
              <a:t>31</a:t>
            </a:fld>
            <a:endParaRPr lang="en-US"/>
          </a:p>
        </p:txBody>
      </p:sp>
    </p:spTree>
    <p:extLst>
      <p:ext uri="{BB962C8B-B14F-4D97-AF65-F5344CB8AC3E}">
        <p14:creationId xmlns:p14="http://schemas.microsoft.com/office/powerpoint/2010/main" val="6823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32</a:t>
            </a:fld>
            <a:endParaRPr lang="en-US"/>
          </a:p>
        </p:txBody>
      </p:sp>
    </p:spTree>
    <p:extLst>
      <p:ext uri="{BB962C8B-B14F-4D97-AF65-F5344CB8AC3E}">
        <p14:creationId xmlns:p14="http://schemas.microsoft.com/office/powerpoint/2010/main" val="30501843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a:t>
            </a:r>
            <a:r>
              <a:rPr lang="en-US" dirty="0" err="1"/>
              <a:t>SnazzyHam</a:t>
            </a:r>
            <a:r>
              <a:rPr lang="en-US" dirty="0"/>
              <a:t>/how-to-get-up-and-running-with-clouderas-quickstart-docker-container-732c04ed0280</a:t>
            </a:r>
          </a:p>
        </p:txBody>
      </p:sp>
      <p:sp>
        <p:nvSpPr>
          <p:cNvPr id="4" name="Slide Number Placeholder 3"/>
          <p:cNvSpPr>
            <a:spLocks noGrp="1"/>
          </p:cNvSpPr>
          <p:nvPr>
            <p:ph type="sldNum" sz="quarter" idx="5"/>
          </p:nvPr>
        </p:nvSpPr>
        <p:spPr/>
        <p:txBody>
          <a:bodyPr/>
          <a:lstStyle/>
          <a:p>
            <a:fld id="{766661C6-1112-0B47-9403-DD6E15D3B300}" type="slidenum">
              <a:rPr lang="en-US" smtClean="0"/>
              <a:t>33</a:t>
            </a:fld>
            <a:endParaRPr lang="en-US"/>
          </a:p>
        </p:txBody>
      </p:sp>
    </p:spTree>
    <p:extLst>
      <p:ext uri="{BB962C8B-B14F-4D97-AF65-F5344CB8AC3E}">
        <p14:creationId xmlns:p14="http://schemas.microsoft.com/office/powerpoint/2010/main" val="2785543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vendors now. You wouldn’t manually install a </a:t>
            </a:r>
            <a:r>
              <a:rPr lang="en-US" dirty="0" err="1"/>
              <a:t>linux</a:t>
            </a:r>
            <a:r>
              <a:rPr lang="en-US" dirty="0"/>
              <a:t> kernel onto your servers. You won’t install Hadoop from scratch. Hortonworks (which IBM is now reselling after they retired </a:t>
            </a:r>
            <a:r>
              <a:rPr lang="en-US" dirty="0" err="1"/>
              <a:t>BigInsights</a:t>
            </a:r>
            <a:r>
              <a:rPr lang="en-US" dirty="0"/>
              <a:t> and Microsoft uses in Azure as HDInsight). Cloudera is the market leader. </a:t>
            </a:r>
            <a:r>
              <a:rPr lang="en-US" dirty="0" err="1"/>
              <a:t>Mapr</a:t>
            </a:r>
            <a:r>
              <a:rPr lang="en-US" dirty="0"/>
              <a:t> is a niche distribution where high speed and high </a:t>
            </a:r>
            <a:r>
              <a:rPr lang="en-US" dirty="0" err="1"/>
              <a:t>availibility</a:t>
            </a:r>
            <a:r>
              <a:rPr lang="en-US" dirty="0"/>
              <a:t> is everything. AWS offers RedShift as a NoSQL store and Elastic MapReduce (EMR)</a:t>
            </a: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34</a:t>
            </a:fld>
            <a:endParaRPr lang="en-US"/>
          </a:p>
        </p:txBody>
      </p:sp>
    </p:spTree>
    <p:extLst>
      <p:ext uri="{BB962C8B-B14F-4D97-AF65-F5344CB8AC3E}">
        <p14:creationId xmlns:p14="http://schemas.microsoft.com/office/powerpoint/2010/main" val="2118833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35</a:t>
            </a:fld>
            <a:endParaRPr lang="en-US"/>
          </a:p>
        </p:txBody>
      </p:sp>
    </p:spTree>
    <p:extLst>
      <p:ext uri="{BB962C8B-B14F-4D97-AF65-F5344CB8AC3E}">
        <p14:creationId xmlns:p14="http://schemas.microsoft.com/office/powerpoint/2010/main" val="24430051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36</a:t>
            </a:fld>
            <a:endParaRPr lang="en-US"/>
          </a:p>
        </p:txBody>
      </p:sp>
    </p:spTree>
    <p:extLst>
      <p:ext uri="{BB962C8B-B14F-4D97-AF65-F5344CB8AC3E}">
        <p14:creationId xmlns:p14="http://schemas.microsoft.com/office/powerpoint/2010/main" val="3530743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p:txBody>
      </p:sp>
      <p:sp>
        <p:nvSpPr>
          <p:cNvPr id="4" name="Slide Number Placeholder 3"/>
          <p:cNvSpPr>
            <a:spLocks noGrp="1"/>
          </p:cNvSpPr>
          <p:nvPr>
            <p:ph type="sldNum" sz="quarter" idx="5"/>
          </p:nvPr>
        </p:nvSpPr>
        <p:spPr/>
        <p:txBody>
          <a:bodyPr/>
          <a:lstStyle/>
          <a:p>
            <a:fld id="{766661C6-1112-0B47-9403-DD6E15D3B300}" type="slidenum">
              <a:rPr lang="en-US" smtClean="0"/>
              <a:t>37</a:t>
            </a:fld>
            <a:endParaRPr lang="en-US"/>
          </a:p>
        </p:txBody>
      </p:sp>
    </p:spTree>
    <p:extLst>
      <p:ext uri="{BB962C8B-B14F-4D97-AF65-F5344CB8AC3E}">
        <p14:creationId xmlns:p14="http://schemas.microsoft.com/office/powerpoint/2010/main" val="3641468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p:txBody>
      </p:sp>
      <p:sp>
        <p:nvSpPr>
          <p:cNvPr id="4" name="Slide Number Placeholder 3"/>
          <p:cNvSpPr>
            <a:spLocks noGrp="1"/>
          </p:cNvSpPr>
          <p:nvPr>
            <p:ph type="sldNum" sz="quarter" idx="5"/>
          </p:nvPr>
        </p:nvSpPr>
        <p:spPr/>
        <p:txBody>
          <a:bodyPr/>
          <a:lstStyle/>
          <a:p>
            <a:fld id="{766661C6-1112-0B47-9403-DD6E15D3B300}" type="slidenum">
              <a:rPr lang="en-US" smtClean="0"/>
              <a:t>40</a:t>
            </a:fld>
            <a:endParaRPr lang="en-US"/>
          </a:p>
        </p:txBody>
      </p:sp>
    </p:spTree>
    <p:extLst>
      <p:ext uri="{BB962C8B-B14F-4D97-AF65-F5344CB8AC3E}">
        <p14:creationId xmlns:p14="http://schemas.microsoft.com/office/powerpoint/2010/main" val="73620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a:p>
            <a:r>
              <a:rPr lang="en-US" dirty="0"/>
              <a:t>You just need </a:t>
            </a:r>
          </a:p>
          <a:p>
            <a:r>
              <a:rPr lang="en-US" dirty="0"/>
              <a:t>yum install java</a:t>
            </a:r>
          </a:p>
          <a:p>
            <a:r>
              <a:rPr lang="en-US" sz="1200" b="0" i="0" kern="1200" dirty="0">
                <a:solidFill>
                  <a:schemeClr val="tx1"/>
                </a:solidFill>
                <a:effectLst/>
                <a:latin typeface="+mn-lt"/>
                <a:ea typeface="+mn-ea"/>
                <a:cs typeface="+mn-cs"/>
              </a:rPr>
              <a:t>update-alternatives --display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better -  https://</a:t>
            </a:r>
            <a:r>
              <a:rPr lang="en-US" sz="1200" b="0" i="0" kern="1200" dirty="0" err="1">
                <a:solidFill>
                  <a:schemeClr val="tx1"/>
                </a:solidFill>
                <a:effectLst/>
                <a:latin typeface="+mn-lt"/>
                <a:ea typeface="+mn-ea"/>
                <a:cs typeface="+mn-cs"/>
              </a:rPr>
              <a:t>www.digitalocean.com</a:t>
            </a:r>
            <a:r>
              <a:rPr lang="en-US" sz="1200" b="0" i="0" kern="1200" dirty="0">
                <a:solidFill>
                  <a:schemeClr val="tx1"/>
                </a:solidFill>
                <a:effectLst/>
                <a:latin typeface="+mn-lt"/>
                <a:ea typeface="+mn-ea"/>
                <a:cs typeface="+mn-cs"/>
              </a:rPr>
              <a:t>/community/tutorials/how-to-install-java-on-centos-and-fedora</a:t>
            </a: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www.oracle.com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technetwork</a:t>
            </a:r>
            <a:r>
              <a:rPr lang="en-US" sz="1200" b="0" i="0" kern="1200" dirty="0">
                <a:solidFill>
                  <a:schemeClr val="tx1"/>
                </a:solidFill>
                <a:effectLst/>
                <a:latin typeface="+mn-lt"/>
                <a:ea typeface="+mn-ea"/>
                <a:cs typeface="+mn-cs"/>
              </a:rPr>
              <a:t>/java/</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/downloads/jdk8-downloads-2133151.html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yum install </a:t>
            </a:r>
            <a:r>
              <a:rPr lang="en-US" sz="1200" b="0" i="0" kern="1200" dirty="0" err="1">
                <a:solidFill>
                  <a:schemeClr val="tx1"/>
                </a:solidFill>
                <a:effectLst/>
                <a:latin typeface="+mn-lt"/>
                <a:ea typeface="+mn-ea"/>
                <a:cs typeface="+mn-cs"/>
              </a:rPr>
              <a:t>wget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cd ~ </a:t>
            </a:r>
          </a:p>
          <a:p>
            <a:r>
              <a:rPr lang="en-US" sz="1200" b="0" i="0" kern="1200" dirty="0" err="1">
                <a:solidFill>
                  <a:schemeClr val="tx1"/>
                </a:solidFill>
                <a:effectLst/>
                <a:latin typeface="+mn-lt"/>
                <a:ea typeface="+mn-ea"/>
                <a:cs typeface="+mn-cs"/>
              </a:rPr>
              <a:t>wget</a:t>
            </a:r>
            <a:r>
              <a:rPr lang="en-US" sz="1200" b="0" i="0" kern="1200" dirty="0">
                <a:solidFill>
                  <a:schemeClr val="tx1"/>
                </a:solidFill>
                <a:effectLst/>
                <a:latin typeface="+mn-lt"/>
                <a:ea typeface="+mn-ea"/>
                <a:cs typeface="+mn-cs"/>
              </a:rPr>
              <a:t> --no-cookies --no-check-certificate --header "Cookie: gpw_e24=http%3A%2F%2Fwww.oracle.com%2F; </a:t>
            </a:r>
            <a:r>
              <a:rPr lang="en-US" sz="1200" b="0" i="0" kern="1200" dirty="0" err="1">
                <a:solidFill>
                  <a:schemeClr val="tx1"/>
                </a:solidFill>
                <a:effectLst/>
                <a:latin typeface="+mn-lt"/>
                <a:ea typeface="+mn-ea"/>
                <a:cs typeface="+mn-cs"/>
              </a:rPr>
              <a:t>oraclelicense</a:t>
            </a:r>
            <a:r>
              <a:rPr lang="en-US" sz="1200" b="0" i="0" kern="1200" dirty="0">
                <a:solidFill>
                  <a:schemeClr val="tx1"/>
                </a:solidFill>
                <a:effectLst/>
                <a:latin typeface="+mn-lt"/>
                <a:ea typeface="+mn-ea"/>
                <a:cs typeface="+mn-cs"/>
              </a:rPr>
              <a:t>=accept-</a:t>
            </a:r>
            <a:r>
              <a:rPr lang="en-US" sz="1200" b="0" i="0" kern="1200" dirty="0" err="1">
                <a:solidFill>
                  <a:schemeClr val="tx1"/>
                </a:solidFill>
                <a:effectLst/>
                <a:latin typeface="+mn-lt"/>
                <a:ea typeface="+mn-ea"/>
                <a:cs typeface="+mn-cs"/>
              </a:rPr>
              <a:t>securebackup</a:t>
            </a:r>
            <a:r>
              <a:rPr lang="en-US" sz="1200" b="0" i="0" kern="1200" dirty="0">
                <a:solidFill>
                  <a:schemeClr val="tx1"/>
                </a:solidFill>
                <a:effectLst/>
                <a:latin typeface="+mn-lt"/>
                <a:ea typeface="+mn-ea"/>
                <a:cs typeface="+mn-cs"/>
              </a:rPr>
              <a:t>-cookie" "http://</a:t>
            </a:r>
            <a:r>
              <a:rPr lang="en-US" sz="1200" b="0" i="0" kern="1200" dirty="0" err="1">
                <a:solidFill>
                  <a:schemeClr val="tx1"/>
                </a:solidFill>
                <a:effectLst/>
                <a:latin typeface="+mn-lt"/>
                <a:ea typeface="+mn-ea"/>
                <a:cs typeface="+mn-cs"/>
              </a:rPr>
              <a:t>download.oracle.com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otn</a:t>
            </a:r>
            <a:r>
              <a:rPr lang="en-US" sz="1200" b="0" i="0" kern="1200" dirty="0">
                <a:solidFill>
                  <a:schemeClr val="tx1"/>
                </a:solidFill>
                <a:effectLst/>
                <a:latin typeface="+mn-lt"/>
                <a:ea typeface="+mn-ea"/>
                <a:cs typeface="+mn-cs"/>
              </a:rPr>
              <a:t>-pub/java/</a:t>
            </a:r>
            <a:r>
              <a:rPr lang="en-US" sz="1200" b="0" i="0" kern="1200" dirty="0" err="1">
                <a:solidFill>
                  <a:schemeClr val="tx1"/>
                </a:solidFill>
                <a:effectLst/>
                <a:latin typeface="+mn-lt"/>
                <a:ea typeface="+mn-ea"/>
                <a:cs typeface="+mn-cs"/>
              </a:rPr>
              <a:t>jdk</a:t>
            </a:r>
            <a:r>
              <a:rPr lang="en-US" sz="1200" b="0" i="0" kern="1200" dirty="0">
                <a:solidFill>
                  <a:schemeClr val="tx1"/>
                </a:solidFill>
                <a:effectLst/>
                <a:latin typeface="+mn-lt"/>
                <a:ea typeface="+mn-ea"/>
                <a:cs typeface="+mn-cs"/>
              </a:rPr>
              <a:t>/8u181-b13/96a7b8442fe848ef90c96a2fad6ed6d1/jdk-8u181-linux-x64.rpm"</a:t>
            </a:r>
          </a:p>
          <a:p>
            <a:r>
              <a:rPr lang="en-US" sz="1200" b="0" i="0" kern="1200" dirty="0">
                <a:solidFill>
                  <a:schemeClr val="tx1"/>
                </a:solidFill>
                <a:effectLst/>
                <a:latin typeface="+mn-lt"/>
                <a:ea typeface="+mn-ea"/>
                <a:cs typeface="+mn-cs"/>
              </a:rPr>
              <a:t>yum </a:t>
            </a:r>
            <a:r>
              <a:rPr lang="en-US" sz="1200" b="0" i="0" kern="1200" dirty="0" err="1">
                <a:solidFill>
                  <a:schemeClr val="tx1"/>
                </a:solidFill>
                <a:effectLst/>
                <a:latin typeface="+mn-lt"/>
                <a:ea typeface="+mn-ea"/>
                <a:cs typeface="+mn-cs"/>
              </a:rPr>
              <a:t>localinstall</a:t>
            </a:r>
            <a:r>
              <a:rPr lang="en-US" sz="1200" b="0" i="0" kern="1200" dirty="0">
                <a:solidFill>
                  <a:schemeClr val="tx1"/>
                </a:solidFill>
                <a:effectLst/>
                <a:latin typeface="+mn-lt"/>
                <a:ea typeface="+mn-ea"/>
                <a:cs typeface="+mn-cs"/>
              </a:rPr>
              <a:t> jdk-8u181-linux-x64.rpm</a:t>
            </a:r>
          </a:p>
          <a:p>
            <a:r>
              <a:rPr lang="en-US" sz="1200" b="0" i="0" kern="1200" dirty="0">
                <a:solidFill>
                  <a:schemeClr val="tx1"/>
                </a:solidFill>
                <a:effectLst/>
                <a:latin typeface="+mn-lt"/>
                <a:ea typeface="+mn-ea"/>
                <a:cs typeface="+mn-cs"/>
              </a:rPr>
              <a:t>Now Java should be installed at </a:t>
            </a:r>
            <a:r>
              <a:rPr lang="en-US" dirty="0"/>
              <a:t>/</a:t>
            </a:r>
            <a:r>
              <a:rPr lang="en-US" dirty="0" err="1"/>
              <a:t>usr</a:t>
            </a:r>
            <a:r>
              <a:rPr lang="en-US" dirty="0"/>
              <a:t>/java/</a:t>
            </a:r>
            <a:r>
              <a:rPr lang="en-US" sz="1200" kern="1200" dirty="0">
                <a:solidFill>
                  <a:schemeClr val="tx1"/>
                </a:solidFill>
                <a:effectLst/>
                <a:latin typeface="+mn-lt"/>
                <a:ea typeface="+mn-ea"/>
                <a:cs typeface="+mn-cs"/>
              </a:rPr>
              <a:t>jdk1.8.0_161</a:t>
            </a:r>
            <a:r>
              <a:rPr lang="en-US" dirty="0"/>
              <a:t>/</a:t>
            </a:r>
            <a:r>
              <a:rPr lang="en-US" dirty="0" err="1"/>
              <a:t>jre</a:t>
            </a:r>
            <a:r>
              <a:rPr lang="en-US" dirty="0"/>
              <a:t>/bin/java</a:t>
            </a:r>
            <a:r>
              <a:rPr lang="en-US" sz="1200" b="0" i="0" kern="1200" dirty="0">
                <a:solidFill>
                  <a:schemeClr val="tx1"/>
                </a:solidFill>
                <a:effectLst/>
                <a:latin typeface="+mn-lt"/>
                <a:ea typeface="+mn-ea"/>
                <a:cs typeface="+mn-cs"/>
              </a:rPr>
              <a:t>, and linked from </a:t>
            </a:r>
            <a:r>
              <a:rPr lang="en-US" dirty="0"/>
              <a:t>/</a:t>
            </a:r>
            <a:r>
              <a:rPr lang="en-US" dirty="0" err="1"/>
              <a:t>usr</a:t>
            </a:r>
            <a:r>
              <a:rPr lang="en-US" dirty="0"/>
              <a:t>/bin/java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rm</a:t>
            </a:r>
            <a:r>
              <a:rPr lang="en-US" sz="1200" b="0" i="0" kern="1200" dirty="0">
                <a:solidFill>
                  <a:schemeClr val="tx1"/>
                </a:solidFill>
                <a:effectLst/>
                <a:latin typeface="+mn-lt"/>
                <a:ea typeface="+mn-ea"/>
                <a:cs typeface="+mn-cs"/>
              </a:rPr>
              <a:t> ~/jdk-8u181-linux-x64.rpm</a:t>
            </a:r>
          </a:p>
          <a:p>
            <a:r>
              <a:rPr lang="en-US" dirty="0"/>
              <a:t>echo "export JAVA_HOME=/</a:t>
            </a:r>
            <a:r>
              <a:rPr lang="en-US" dirty="0" err="1"/>
              <a:t>usr</a:t>
            </a:r>
            <a:r>
              <a:rPr lang="en-US" dirty="0"/>
              <a:t>/java/default/" &gt; /</a:t>
            </a:r>
            <a:r>
              <a:rPr lang="en-US" dirty="0" err="1"/>
              <a:t>etc</a:t>
            </a:r>
            <a:r>
              <a:rPr lang="en-US" dirty="0"/>
              <a:t>/</a:t>
            </a:r>
            <a:r>
              <a:rPr lang="en-US" dirty="0" err="1"/>
              <a:t>profile.d</a:t>
            </a:r>
            <a:r>
              <a:rPr lang="en-US" dirty="0"/>
              <a:t>/</a:t>
            </a:r>
            <a:r>
              <a:rPr lang="en-US" dirty="0" err="1"/>
              <a:t>java_home.sh</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Save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a:t>
            </a:r>
            <a:r>
              <a:rPr lang="en-US" sz="1200" kern="1200" dirty="0" err="1">
                <a:solidFill>
                  <a:schemeClr val="tx1"/>
                </a:solidFill>
                <a:effectLst/>
                <a:latin typeface="+mn-lt"/>
                <a:ea typeface="+mn-ea"/>
                <a:cs typeface="+mn-cs"/>
              </a:rPr>
              <a:t>ps</a:t>
            </a:r>
            <a:r>
              <a:rPr lang="en-US" sz="1200" kern="1200" dirty="0">
                <a:solidFill>
                  <a:schemeClr val="tx1"/>
                </a:solidFill>
                <a:effectLst/>
                <a:latin typeface="+mn-lt"/>
                <a:ea typeface="+mn-ea"/>
                <a:cs typeface="+mn-cs"/>
              </a:rPr>
              <a:t>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commit d85536d78a82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Exit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run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run to verify</a:t>
            </a:r>
          </a:p>
          <a:p>
            <a:r>
              <a:rPr lang="en-US" sz="1200" kern="1200" dirty="0">
                <a:solidFill>
                  <a:schemeClr val="tx1"/>
                </a:solidFill>
                <a:effectLst/>
                <a:latin typeface="+mn-lt"/>
                <a:ea typeface="+mn-ea"/>
                <a:cs typeface="+mn-cs"/>
              </a:rPr>
              <a:t>echo $JAVA_HOME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/java/default/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Download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usr</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Mkdir</a:t>
            </a:r>
            <a:r>
              <a:rPr lang="en-US" sz="1200" kern="1200" dirty="0">
                <a:solidFill>
                  <a:schemeClr val="tx1"/>
                </a:solidFill>
                <a:effectLst/>
                <a:latin typeface="+mn-lt"/>
                <a:ea typeface="+mn-ea"/>
                <a:cs typeface="+mn-cs"/>
              </a:rPr>
              <a:t>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hadoop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/common/current2/hadoop-2.9.1.tar.gz.asc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gpg</a:t>
            </a:r>
            <a:r>
              <a:rPr lang="en-US" dirty="0">
                <a:effectLst/>
              </a:rPr>
              <a:t> --import KEYS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gpg</a:t>
            </a:r>
            <a:r>
              <a:rPr lang="en-US" sz="1200" kern="1200" dirty="0">
                <a:solidFill>
                  <a:schemeClr val="tx1"/>
                </a:solidFill>
                <a:effectLst/>
                <a:latin typeface="+mn-lt"/>
                <a:ea typeface="+mn-ea"/>
                <a:cs typeface="+mn-cs"/>
              </a:rPr>
              <a:t> --verify hadoop-2.9.1.tar.gz.asc hadoop-2.9.1.tar.gz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Commit again. You need to get the new container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11</a:t>
            </a:fld>
            <a:endParaRPr lang="en-US"/>
          </a:p>
        </p:txBody>
      </p:sp>
    </p:spTree>
    <p:extLst>
      <p:ext uri="{BB962C8B-B14F-4D97-AF65-F5344CB8AC3E}">
        <p14:creationId xmlns:p14="http://schemas.microsoft.com/office/powerpoint/2010/main" val="423665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build a production grade Hadoop platform, you have a LOT of hardware. There is an expectation that you are processing a lot of data. Hadoop addresses the problem of distributed systems by assuming failure and using redundancy to mitigate the effect. The most common line is “cheap commodity hardware”. This is the biggest problem you will run into. First of all, what is “cheap”? Cheap is a relative value proposition. A $10 bottle of water at a summer concert is cheap; a $10 bottle of water in a grocery store is not. Big Data does not work on small data. Big Data uses divide and conquer sorting algorithms which are O(n log n). Relational databases are, for all intents and purposes, O(1) (this is the effective result of O(nm) running in memory). If you can’t test on a dataset that has already broken a relational database, either through size or structure, then this is not cheap. Also, enterprise hardware is not only measured by the price tag of the server. The cost of administration is definitely in excess of the cost of the box.</a:t>
            </a:r>
          </a:p>
        </p:txBody>
      </p:sp>
      <p:sp>
        <p:nvSpPr>
          <p:cNvPr id="4" name="Slide Number Placeholder 3"/>
          <p:cNvSpPr>
            <a:spLocks noGrp="1"/>
          </p:cNvSpPr>
          <p:nvPr>
            <p:ph type="sldNum" sz="quarter" idx="5"/>
          </p:nvPr>
        </p:nvSpPr>
        <p:spPr/>
        <p:txBody>
          <a:bodyPr/>
          <a:lstStyle/>
          <a:p>
            <a:fld id="{766661C6-1112-0B47-9403-DD6E15D3B300}" type="slidenum">
              <a:rPr lang="en-US" smtClean="0"/>
              <a:t>12</a:t>
            </a:fld>
            <a:endParaRPr lang="en-US"/>
          </a:p>
        </p:txBody>
      </p:sp>
    </p:spTree>
    <p:extLst>
      <p:ext uri="{BB962C8B-B14F-4D97-AF65-F5344CB8AC3E}">
        <p14:creationId xmlns:p14="http://schemas.microsoft.com/office/powerpoint/2010/main" val="494851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a:p>
            <a:r>
              <a:rPr lang="en-US" dirty="0"/>
              <a:t>You just need </a:t>
            </a:r>
          </a:p>
          <a:p>
            <a:r>
              <a:rPr lang="en-US" dirty="0"/>
              <a:t>yum install java</a:t>
            </a:r>
          </a:p>
          <a:p>
            <a:r>
              <a:rPr lang="en-US" sz="1200" b="0" i="0" kern="1200" dirty="0">
                <a:solidFill>
                  <a:schemeClr val="tx1"/>
                </a:solidFill>
                <a:effectLst/>
                <a:latin typeface="+mn-lt"/>
                <a:ea typeface="+mn-ea"/>
                <a:cs typeface="+mn-cs"/>
              </a:rPr>
              <a:t>update-alternatives --display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better -  https://</a:t>
            </a:r>
            <a:r>
              <a:rPr lang="en-US" sz="1200" b="0" i="0" kern="1200" dirty="0" err="1">
                <a:solidFill>
                  <a:schemeClr val="tx1"/>
                </a:solidFill>
                <a:effectLst/>
                <a:latin typeface="+mn-lt"/>
                <a:ea typeface="+mn-ea"/>
                <a:cs typeface="+mn-cs"/>
              </a:rPr>
              <a:t>www.digitalocean.com</a:t>
            </a:r>
            <a:r>
              <a:rPr lang="en-US" sz="1200" b="0" i="0" kern="1200" dirty="0">
                <a:solidFill>
                  <a:schemeClr val="tx1"/>
                </a:solidFill>
                <a:effectLst/>
                <a:latin typeface="+mn-lt"/>
                <a:ea typeface="+mn-ea"/>
                <a:cs typeface="+mn-cs"/>
              </a:rPr>
              <a:t>/community/tutorials/how-to-install-java-on-centos-and-fedora</a:t>
            </a: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www.oracle.com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technetwork</a:t>
            </a:r>
            <a:r>
              <a:rPr lang="en-US" sz="1200" b="0" i="0" kern="1200" dirty="0">
                <a:solidFill>
                  <a:schemeClr val="tx1"/>
                </a:solidFill>
                <a:effectLst/>
                <a:latin typeface="+mn-lt"/>
                <a:ea typeface="+mn-ea"/>
                <a:cs typeface="+mn-cs"/>
              </a:rPr>
              <a:t>/java/</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/downloads/jdk8-downloads-2133151.html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yum install </a:t>
            </a:r>
            <a:r>
              <a:rPr lang="en-US" sz="1200" b="0" i="0" kern="1200" dirty="0" err="1">
                <a:solidFill>
                  <a:schemeClr val="tx1"/>
                </a:solidFill>
                <a:effectLst/>
                <a:latin typeface="+mn-lt"/>
                <a:ea typeface="+mn-ea"/>
                <a:cs typeface="+mn-cs"/>
              </a:rPr>
              <a:t>wget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cd ~ </a:t>
            </a:r>
          </a:p>
          <a:p>
            <a:r>
              <a:rPr lang="en-US" sz="1200" b="0" i="0" kern="1200" dirty="0" err="1">
                <a:solidFill>
                  <a:schemeClr val="tx1"/>
                </a:solidFill>
                <a:effectLst/>
                <a:latin typeface="+mn-lt"/>
                <a:ea typeface="+mn-ea"/>
                <a:cs typeface="+mn-cs"/>
              </a:rPr>
              <a:t>wget</a:t>
            </a:r>
            <a:r>
              <a:rPr lang="en-US" sz="1200" b="0" i="0" kern="1200" dirty="0">
                <a:solidFill>
                  <a:schemeClr val="tx1"/>
                </a:solidFill>
                <a:effectLst/>
                <a:latin typeface="+mn-lt"/>
                <a:ea typeface="+mn-ea"/>
                <a:cs typeface="+mn-cs"/>
              </a:rPr>
              <a:t> --no-cookies --no-check-certificate --header "Cookie: gpw_e24=http%3A%2F%2Fwww.oracle.com%2F; </a:t>
            </a:r>
            <a:r>
              <a:rPr lang="en-US" sz="1200" b="0" i="0" kern="1200" dirty="0" err="1">
                <a:solidFill>
                  <a:schemeClr val="tx1"/>
                </a:solidFill>
                <a:effectLst/>
                <a:latin typeface="+mn-lt"/>
                <a:ea typeface="+mn-ea"/>
                <a:cs typeface="+mn-cs"/>
              </a:rPr>
              <a:t>oraclelicense</a:t>
            </a:r>
            <a:r>
              <a:rPr lang="en-US" sz="1200" b="0" i="0" kern="1200" dirty="0">
                <a:solidFill>
                  <a:schemeClr val="tx1"/>
                </a:solidFill>
                <a:effectLst/>
                <a:latin typeface="+mn-lt"/>
                <a:ea typeface="+mn-ea"/>
                <a:cs typeface="+mn-cs"/>
              </a:rPr>
              <a:t>=accept-</a:t>
            </a:r>
            <a:r>
              <a:rPr lang="en-US" sz="1200" b="0" i="0" kern="1200" dirty="0" err="1">
                <a:solidFill>
                  <a:schemeClr val="tx1"/>
                </a:solidFill>
                <a:effectLst/>
                <a:latin typeface="+mn-lt"/>
                <a:ea typeface="+mn-ea"/>
                <a:cs typeface="+mn-cs"/>
              </a:rPr>
              <a:t>securebackup</a:t>
            </a:r>
            <a:r>
              <a:rPr lang="en-US" sz="1200" b="0" i="0" kern="1200" dirty="0">
                <a:solidFill>
                  <a:schemeClr val="tx1"/>
                </a:solidFill>
                <a:effectLst/>
                <a:latin typeface="+mn-lt"/>
                <a:ea typeface="+mn-ea"/>
                <a:cs typeface="+mn-cs"/>
              </a:rPr>
              <a:t>-cookie" "http://</a:t>
            </a:r>
            <a:r>
              <a:rPr lang="en-US" sz="1200" b="0" i="0" kern="1200" dirty="0" err="1">
                <a:solidFill>
                  <a:schemeClr val="tx1"/>
                </a:solidFill>
                <a:effectLst/>
                <a:latin typeface="+mn-lt"/>
                <a:ea typeface="+mn-ea"/>
                <a:cs typeface="+mn-cs"/>
              </a:rPr>
              <a:t>download.oracle.com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otn</a:t>
            </a:r>
            <a:r>
              <a:rPr lang="en-US" sz="1200" b="0" i="0" kern="1200" dirty="0">
                <a:solidFill>
                  <a:schemeClr val="tx1"/>
                </a:solidFill>
                <a:effectLst/>
                <a:latin typeface="+mn-lt"/>
                <a:ea typeface="+mn-ea"/>
                <a:cs typeface="+mn-cs"/>
              </a:rPr>
              <a:t>-pub/java/</a:t>
            </a:r>
            <a:r>
              <a:rPr lang="en-US" sz="1200" b="0" i="0" kern="1200" dirty="0" err="1">
                <a:solidFill>
                  <a:schemeClr val="tx1"/>
                </a:solidFill>
                <a:effectLst/>
                <a:latin typeface="+mn-lt"/>
                <a:ea typeface="+mn-ea"/>
                <a:cs typeface="+mn-cs"/>
              </a:rPr>
              <a:t>jdk</a:t>
            </a:r>
            <a:r>
              <a:rPr lang="en-US" sz="1200" b="0" i="0" kern="1200" dirty="0">
                <a:solidFill>
                  <a:schemeClr val="tx1"/>
                </a:solidFill>
                <a:effectLst/>
                <a:latin typeface="+mn-lt"/>
                <a:ea typeface="+mn-ea"/>
                <a:cs typeface="+mn-cs"/>
              </a:rPr>
              <a:t>/8u181-b13/96a7b8442fe848ef90c96a2fad6ed6d1/jdk-8u181-linux-x64.rpm"</a:t>
            </a:r>
          </a:p>
          <a:p>
            <a:r>
              <a:rPr lang="en-US" sz="1200" b="0" i="0" kern="1200" dirty="0">
                <a:solidFill>
                  <a:schemeClr val="tx1"/>
                </a:solidFill>
                <a:effectLst/>
                <a:latin typeface="+mn-lt"/>
                <a:ea typeface="+mn-ea"/>
                <a:cs typeface="+mn-cs"/>
              </a:rPr>
              <a:t>yum </a:t>
            </a:r>
            <a:r>
              <a:rPr lang="en-US" sz="1200" b="0" i="0" kern="1200" dirty="0" err="1">
                <a:solidFill>
                  <a:schemeClr val="tx1"/>
                </a:solidFill>
                <a:effectLst/>
                <a:latin typeface="+mn-lt"/>
                <a:ea typeface="+mn-ea"/>
                <a:cs typeface="+mn-cs"/>
              </a:rPr>
              <a:t>localinstall</a:t>
            </a:r>
            <a:r>
              <a:rPr lang="en-US" sz="1200" b="0" i="0" kern="1200" dirty="0">
                <a:solidFill>
                  <a:schemeClr val="tx1"/>
                </a:solidFill>
                <a:effectLst/>
                <a:latin typeface="+mn-lt"/>
                <a:ea typeface="+mn-ea"/>
                <a:cs typeface="+mn-cs"/>
              </a:rPr>
              <a:t> jdk-8u181-linux-x64.rpm</a:t>
            </a:r>
          </a:p>
          <a:p>
            <a:r>
              <a:rPr lang="en-US" sz="1200" b="0" i="0" kern="1200" dirty="0">
                <a:solidFill>
                  <a:schemeClr val="tx1"/>
                </a:solidFill>
                <a:effectLst/>
                <a:latin typeface="+mn-lt"/>
                <a:ea typeface="+mn-ea"/>
                <a:cs typeface="+mn-cs"/>
              </a:rPr>
              <a:t>Now Java should be installed at </a:t>
            </a:r>
            <a:r>
              <a:rPr lang="en-US" dirty="0"/>
              <a:t>/</a:t>
            </a:r>
            <a:r>
              <a:rPr lang="en-US" dirty="0" err="1"/>
              <a:t>usr</a:t>
            </a:r>
            <a:r>
              <a:rPr lang="en-US" dirty="0"/>
              <a:t>/java/</a:t>
            </a:r>
            <a:r>
              <a:rPr lang="en-US" sz="1200" kern="1200" dirty="0">
                <a:solidFill>
                  <a:schemeClr val="tx1"/>
                </a:solidFill>
                <a:effectLst/>
                <a:latin typeface="+mn-lt"/>
                <a:ea typeface="+mn-ea"/>
                <a:cs typeface="+mn-cs"/>
              </a:rPr>
              <a:t>jdk1.8.0_161</a:t>
            </a:r>
            <a:r>
              <a:rPr lang="en-US" dirty="0"/>
              <a:t>/</a:t>
            </a:r>
            <a:r>
              <a:rPr lang="en-US" dirty="0" err="1"/>
              <a:t>jre</a:t>
            </a:r>
            <a:r>
              <a:rPr lang="en-US" dirty="0"/>
              <a:t>/bin/java</a:t>
            </a:r>
            <a:r>
              <a:rPr lang="en-US" sz="1200" b="0" i="0" kern="1200" dirty="0">
                <a:solidFill>
                  <a:schemeClr val="tx1"/>
                </a:solidFill>
                <a:effectLst/>
                <a:latin typeface="+mn-lt"/>
                <a:ea typeface="+mn-ea"/>
                <a:cs typeface="+mn-cs"/>
              </a:rPr>
              <a:t>, and linked from </a:t>
            </a:r>
            <a:r>
              <a:rPr lang="en-US" dirty="0"/>
              <a:t>/</a:t>
            </a:r>
            <a:r>
              <a:rPr lang="en-US" dirty="0" err="1"/>
              <a:t>usr</a:t>
            </a:r>
            <a:r>
              <a:rPr lang="en-US" dirty="0"/>
              <a:t>/bin/java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rm</a:t>
            </a:r>
            <a:r>
              <a:rPr lang="en-US" sz="1200" b="0" i="0" kern="1200" dirty="0">
                <a:solidFill>
                  <a:schemeClr val="tx1"/>
                </a:solidFill>
                <a:effectLst/>
                <a:latin typeface="+mn-lt"/>
                <a:ea typeface="+mn-ea"/>
                <a:cs typeface="+mn-cs"/>
              </a:rPr>
              <a:t> ~/jdk-8u181-linux-x64.rpm</a:t>
            </a:r>
          </a:p>
          <a:p>
            <a:r>
              <a:rPr lang="en-US" dirty="0"/>
              <a:t>echo "export JAVA_HOME=/</a:t>
            </a:r>
            <a:r>
              <a:rPr lang="en-US" dirty="0" err="1"/>
              <a:t>usr</a:t>
            </a:r>
            <a:r>
              <a:rPr lang="en-US" dirty="0"/>
              <a:t>/java/default/" &gt; /</a:t>
            </a:r>
            <a:r>
              <a:rPr lang="en-US" dirty="0" err="1"/>
              <a:t>etc</a:t>
            </a:r>
            <a:r>
              <a:rPr lang="en-US" dirty="0"/>
              <a:t>/</a:t>
            </a:r>
            <a:r>
              <a:rPr lang="en-US" dirty="0" err="1"/>
              <a:t>profile.d</a:t>
            </a:r>
            <a:r>
              <a:rPr lang="en-US" dirty="0"/>
              <a:t>/</a:t>
            </a:r>
            <a:r>
              <a:rPr lang="en-US" dirty="0" err="1"/>
              <a:t>java_home.sh</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Save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a:t>
            </a:r>
            <a:r>
              <a:rPr lang="en-US" sz="1200" kern="1200" dirty="0" err="1">
                <a:solidFill>
                  <a:schemeClr val="tx1"/>
                </a:solidFill>
                <a:effectLst/>
                <a:latin typeface="+mn-lt"/>
                <a:ea typeface="+mn-ea"/>
                <a:cs typeface="+mn-cs"/>
              </a:rPr>
              <a:t>ps</a:t>
            </a:r>
            <a:r>
              <a:rPr lang="en-US" sz="1200" kern="1200" dirty="0">
                <a:solidFill>
                  <a:schemeClr val="tx1"/>
                </a:solidFill>
                <a:effectLst/>
                <a:latin typeface="+mn-lt"/>
                <a:ea typeface="+mn-ea"/>
                <a:cs typeface="+mn-cs"/>
              </a:rPr>
              <a:t>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commit d85536d78a82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Exit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run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run to verify</a:t>
            </a:r>
          </a:p>
          <a:p>
            <a:r>
              <a:rPr lang="en-US" sz="1200" kern="1200" dirty="0">
                <a:solidFill>
                  <a:schemeClr val="tx1"/>
                </a:solidFill>
                <a:effectLst/>
                <a:latin typeface="+mn-lt"/>
                <a:ea typeface="+mn-ea"/>
                <a:cs typeface="+mn-cs"/>
              </a:rPr>
              <a:t>echo $JAVA_HOME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/java/default/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Download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usr</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Mkdir</a:t>
            </a:r>
            <a:r>
              <a:rPr lang="en-US" sz="1200" kern="1200" dirty="0">
                <a:solidFill>
                  <a:schemeClr val="tx1"/>
                </a:solidFill>
                <a:effectLst/>
                <a:latin typeface="+mn-lt"/>
                <a:ea typeface="+mn-ea"/>
                <a:cs typeface="+mn-cs"/>
              </a:rPr>
              <a:t>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hadoop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/common/current2/hadoop-2.9.1.tar.gz.asc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gpg</a:t>
            </a:r>
            <a:r>
              <a:rPr lang="en-US" dirty="0">
                <a:effectLst/>
              </a:rPr>
              <a:t> --import KEYS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gpg</a:t>
            </a:r>
            <a:r>
              <a:rPr lang="en-US" sz="1200" kern="1200" dirty="0">
                <a:solidFill>
                  <a:schemeClr val="tx1"/>
                </a:solidFill>
                <a:effectLst/>
                <a:latin typeface="+mn-lt"/>
                <a:ea typeface="+mn-ea"/>
                <a:cs typeface="+mn-cs"/>
              </a:rPr>
              <a:t> --verify hadoop-2.9.1.tar.gz.asc hadoop-2.9.1.tar.gz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Commit again. You need to get the new container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13</a:t>
            </a:fld>
            <a:endParaRPr lang="en-US"/>
          </a:p>
        </p:txBody>
      </p:sp>
    </p:spTree>
    <p:extLst>
      <p:ext uri="{BB962C8B-B14F-4D97-AF65-F5344CB8AC3E}">
        <p14:creationId xmlns:p14="http://schemas.microsoft.com/office/powerpoint/2010/main" val="872888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a:p>
            <a:r>
              <a:rPr lang="en-US" dirty="0"/>
              <a:t>You just need </a:t>
            </a:r>
          </a:p>
          <a:p>
            <a:r>
              <a:rPr lang="en-US" dirty="0"/>
              <a:t>yum install java</a:t>
            </a:r>
          </a:p>
          <a:p>
            <a:r>
              <a:rPr lang="en-US" sz="1200" b="0" i="0" kern="1200" dirty="0">
                <a:solidFill>
                  <a:schemeClr val="tx1"/>
                </a:solidFill>
                <a:effectLst/>
                <a:latin typeface="+mn-lt"/>
                <a:ea typeface="+mn-ea"/>
                <a:cs typeface="+mn-cs"/>
              </a:rPr>
              <a:t>update-alternatives --display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better -  https://</a:t>
            </a:r>
            <a:r>
              <a:rPr lang="en-US" sz="1200" b="0" i="0" kern="1200" dirty="0" err="1">
                <a:solidFill>
                  <a:schemeClr val="tx1"/>
                </a:solidFill>
                <a:effectLst/>
                <a:latin typeface="+mn-lt"/>
                <a:ea typeface="+mn-ea"/>
                <a:cs typeface="+mn-cs"/>
              </a:rPr>
              <a:t>www.digitalocean.com</a:t>
            </a:r>
            <a:r>
              <a:rPr lang="en-US" sz="1200" b="0" i="0" kern="1200" dirty="0">
                <a:solidFill>
                  <a:schemeClr val="tx1"/>
                </a:solidFill>
                <a:effectLst/>
                <a:latin typeface="+mn-lt"/>
                <a:ea typeface="+mn-ea"/>
                <a:cs typeface="+mn-cs"/>
              </a:rPr>
              <a:t>/community/tutorials/how-to-install-java-on-centos-and-fedora</a:t>
            </a: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www.oracle.com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technetwork</a:t>
            </a:r>
            <a:r>
              <a:rPr lang="en-US" sz="1200" b="0" i="0" kern="1200" dirty="0">
                <a:solidFill>
                  <a:schemeClr val="tx1"/>
                </a:solidFill>
                <a:effectLst/>
                <a:latin typeface="+mn-lt"/>
                <a:ea typeface="+mn-ea"/>
                <a:cs typeface="+mn-cs"/>
              </a:rPr>
              <a:t>/java/</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/downloads/jdk8-downloads-2133151.html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yum install </a:t>
            </a:r>
            <a:r>
              <a:rPr lang="en-US" sz="1200" b="0" i="0" kern="1200" dirty="0" err="1">
                <a:solidFill>
                  <a:schemeClr val="tx1"/>
                </a:solidFill>
                <a:effectLst/>
                <a:latin typeface="+mn-lt"/>
                <a:ea typeface="+mn-ea"/>
                <a:cs typeface="+mn-cs"/>
              </a:rPr>
              <a:t>wget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cd ~ </a:t>
            </a:r>
          </a:p>
          <a:p>
            <a:r>
              <a:rPr lang="en-US" sz="1200" b="0" i="0" kern="1200" dirty="0" err="1">
                <a:solidFill>
                  <a:schemeClr val="tx1"/>
                </a:solidFill>
                <a:effectLst/>
                <a:latin typeface="+mn-lt"/>
                <a:ea typeface="+mn-ea"/>
                <a:cs typeface="+mn-cs"/>
              </a:rPr>
              <a:t>wget</a:t>
            </a:r>
            <a:r>
              <a:rPr lang="en-US" sz="1200" b="0" i="0" kern="1200" dirty="0">
                <a:solidFill>
                  <a:schemeClr val="tx1"/>
                </a:solidFill>
                <a:effectLst/>
                <a:latin typeface="+mn-lt"/>
                <a:ea typeface="+mn-ea"/>
                <a:cs typeface="+mn-cs"/>
              </a:rPr>
              <a:t> --no-cookies --no-check-certificate --header "Cookie: gpw_e24=http%3A%2F%2Fwww.oracle.com%2F; </a:t>
            </a:r>
            <a:r>
              <a:rPr lang="en-US" sz="1200" b="0" i="0" kern="1200" dirty="0" err="1">
                <a:solidFill>
                  <a:schemeClr val="tx1"/>
                </a:solidFill>
                <a:effectLst/>
                <a:latin typeface="+mn-lt"/>
                <a:ea typeface="+mn-ea"/>
                <a:cs typeface="+mn-cs"/>
              </a:rPr>
              <a:t>oraclelicense</a:t>
            </a:r>
            <a:r>
              <a:rPr lang="en-US" sz="1200" b="0" i="0" kern="1200" dirty="0">
                <a:solidFill>
                  <a:schemeClr val="tx1"/>
                </a:solidFill>
                <a:effectLst/>
                <a:latin typeface="+mn-lt"/>
                <a:ea typeface="+mn-ea"/>
                <a:cs typeface="+mn-cs"/>
              </a:rPr>
              <a:t>=accept-</a:t>
            </a:r>
            <a:r>
              <a:rPr lang="en-US" sz="1200" b="0" i="0" kern="1200" dirty="0" err="1">
                <a:solidFill>
                  <a:schemeClr val="tx1"/>
                </a:solidFill>
                <a:effectLst/>
                <a:latin typeface="+mn-lt"/>
                <a:ea typeface="+mn-ea"/>
                <a:cs typeface="+mn-cs"/>
              </a:rPr>
              <a:t>securebackup</a:t>
            </a:r>
            <a:r>
              <a:rPr lang="en-US" sz="1200" b="0" i="0" kern="1200" dirty="0">
                <a:solidFill>
                  <a:schemeClr val="tx1"/>
                </a:solidFill>
                <a:effectLst/>
                <a:latin typeface="+mn-lt"/>
                <a:ea typeface="+mn-ea"/>
                <a:cs typeface="+mn-cs"/>
              </a:rPr>
              <a:t>-cookie" "http://</a:t>
            </a:r>
            <a:r>
              <a:rPr lang="en-US" sz="1200" b="0" i="0" kern="1200" dirty="0" err="1">
                <a:solidFill>
                  <a:schemeClr val="tx1"/>
                </a:solidFill>
                <a:effectLst/>
                <a:latin typeface="+mn-lt"/>
                <a:ea typeface="+mn-ea"/>
                <a:cs typeface="+mn-cs"/>
              </a:rPr>
              <a:t>download.oracle.com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otn</a:t>
            </a:r>
            <a:r>
              <a:rPr lang="en-US" sz="1200" b="0" i="0" kern="1200" dirty="0">
                <a:solidFill>
                  <a:schemeClr val="tx1"/>
                </a:solidFill>
                <a:effectLst/>
                <a:latin typeface="+mn-lt"/>
                <a:ea typeface="+mn-ea"/>
                <a:cs typeface="+mn-cs"/>
              </a:rPr>
              <a:t>-pub/java/</a:t>
            </a:r>
            <a:r>
              <a:rPr lang="en-US" sz="1200" b="0" i="0" kern="1200" dirty="0" err="1">
                <a:solidFill>
                  <a:schemeClr val="tx1"/>
                </a:solidFill>
                <a:effectLst/>
                <a:latin typeface="+mn-lt"/>
                <a:ea typeface="+mn-ea"/>
                <a:cs typeface="+mn-cs"/>
              </a:rPr>
              <a:t>jdk</a:t>
            </a:r>
            <a:r>
              <a:rPr lang="en-US" sz="1200" b="0" i="0" kern="1200" dirty="0">
                <a:solidFill>
                  <a:schemeClr val="tx1"/>
                </a:solidFill>
                <a:effectLst/>
                <a:latin typeface="+mn-lt"/>
                <a:ea typeface="+mn-ea"/>
                <a:cs typeface="+mn-cs"/>
              </a:rPr>
              <a:t>/8u181-b13/96a7b8442fe848ef90c96a2fad6ed6d1/jdk-8u181-linux-x64.rpm"</a:t>
            </a:r>
          </a:p>
          <a:p>
            <a:r>
              <a:rPr lang="en-US" sz="1200" b="0" i="0" kern="1200" dirty="0">
                <a:solidFill>
                  <a:schemeClr val="tx1"/>
                </a:solidFill>
                <a:effectLst/>
                <a:latin typeface="+mn-lt"/>
                <a:ea typeface="+mn-ea"/>
                <a:cs typeface="+mn-cs"/>
              </a:rPr>
              <a:t>yum </a:t>
            </a:r>
            <a:r>
              <a:rPr lang="en-US" sz="1200" b="0" i="0" kern="1200" dirty="0" err="1">
                <a:solidFill>
                  <a:schemeClr val="tx1"/>
                </a:solidFill>
                <a:effectLst/>
                <a:latin typeface="+mn-lt"/>
                <a:ea typeface="+mn-ea"/>
                <a:cs typeface="+mn-cs"/>
              </a:rPr>
              <a:t>localinstall</a:t>
            </a:r>
            <a:r>
              <a:rPr lang="en-US" sz="1200" b="0" i="0" kern="1200" dirty="0">
                <a:solidFill>
                  <a:schemeClr val="tx1"/>
                </a:solidFill>
                <a:effectLst/>
                <a:latin typeface="+mn-lt"/>
                <a:ea typeface="+mn-ea"/>
                <a:cs typeface="+mn-cs"/>
              </a:rPr>
              <a:t> jdk-8u181-linux-x64.rpm</a:t>
            </a:r>
          </a:p>
          <a:p>
            <a:r>
              <a:rPr lang="en-US" sz="1200" b="0" i="0" kern="1200" dirty="0">
                <a:solidFill>
                  <a:schemeClr val="tx1"/>
                </a:solidFill>
                <a:effectLst/>
                <a:latin typeface="+mn-lt"/>
                <a:ea typeface="+mn-ea"/>
                <a:cs typeface="+mn-cs"/>
              </a:rPr>
              <a:t>Now Java should be installed at </a:t>
            </a:r>
            <a:r>
              <a:rPr lang="en-US" dirty="0"/>
              <a:t>/</a:t>
            </a:r>
            <a:r>
              <a:rPr lang="en-US" dirty="0" err="1"/>
              <a:t>usr</a:t>
            </a:r>
            <a:r>
              <a:rPr lang="en-US" dirty="0"/>
              <a:t>/java/</a:t>
            </a:r>
            <a:r>
              <a:rPr lang="en-US" sz="1200" kern="1200" dirty="0">
                <a:solidFill>
                  <a:schemeClr val="tx1"/>
                </a:solidFill>
                <a:effectLst/>
                <a:latin typeface="+mn-lt"/>
                <a:ea typeface="+mn-ea"/>
                <a:cs typeface="+mn-cs"/>
              </a:rPr>
              <a:t>jdk1.8.0_161</a:t>
            </a:r>
            <a:r>
              <a:rPr lang="en-US" dirty="0"/>
              <a:t>/</a:t>
            </a:r>
            <a:r>
              <a:rPr lang="en-US" dirty="0" err="1"/>
              <a:t>jre</a:t>
            </a:r>
            <a:r>
              <a:rPr lang="en-US" dirty="0"/>
              <a:t>/bin/java</a:t>
            </a:r>
            <a:r>
              <a:rPr lang="en-US" sz="1200" b="0" i="0" kern="1200" dirty="0">
                <a:solidFill>
                  <a:schemeClr val="tx1"/>
                </a:solidFill>
                <a:effectLst/>
                <a:latin typeface="+mn-lt"/>
                <a:ea typeface="+mn-ea"/>
                <a:cs typeface="+mn-cs"/>
              </a:rPr>
              <a:t>, and linked from </a:t>
            </a:r>
            <a:r>
              <a:rPr lang="en-US" dirty="0"/>
              <a:t>/</a:t>
            </a:r>
            <a:r>
              <a:rPr lang="en-US" dirty="0" err="1"/>
              <a:t>usr</a:t>
            </a:r>
            <a:r>
              <a:rPr lang="en-US" dirty="0"/>
              <a:t>/bin/java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rm</a:t>
            </a:r>
            <a:r>
              <a:rPr lang="en-US" sz="1200" b="0" i="0" kern="1200" dirty="0">
                <a:solidFill>
                  <a:schemeClr val="tx1"/>
                </a:solidFill>
                <a:effectLst/>
                <a:latin typeface="+mn-lt"/>
                <a:ea typeface="+mn-ea"/>
                <a:cs typeface="+mn-cs"/>
              </a:rPr>
              <a:t> ~/jdk-8u181-linux-x64.rpm</a:t>
            </a:r>
          </a:p>
          <a:p>
            <a:r>
              <a:rPr lang="en-US" dirty="0"/>
              <a:t>echo "export JAVA_HOME=/</a:t>
            </a:r>
            <a:r>
              <a:rPr lang="en-US" dirty="0" err="1"/>
              <a:t>usr</a:t>
            </a:r>
            <a:r>
              <a:rPr lang="en-US" dirty="0"/>
              <a:t>/java/default/" &gt; /</a:t>
            </a:r>
            <a:r>
              <a:rPr lang="en-US" dirty="0" err="1"/>
              <a:t>etc</a:t>
            </a:r>
            <a:r>
              <a:rPr lang="en-US" dirty="0"/>
              <a:t>/</a:t>
            </a:r>
            <a:r>
              <a:rPr lang="en-US" dirty="0" err="1"/>
              <a:t>profile.d</a:t>
            </a:r>
            <a:r>
              <a:rPr lang="en-US" dirty="0"/>
              <a:t>/</a:t>
            </a:r>
            <a:r>
              <a:rPr lang="en-US" dirty="0" err="1"/>
              <a:t>java_home.sh</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Save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a:t>
            </a:r>
            <a:r>
              <a:rPr lang="en-US" sz="1200" kern="1200" dirty="0" err="1">
                <a:solidFill>
                  <a:schemeClr val="tx1"/>
                </a:solidFill>
                <a:effectLst/>
                <a:latin typeface="+mn-lt"/>
                <a:ea typeface="+mn-ea"/>
                <a:cs typeface="+mn-cs"/>
              </a:rPr>
              <a:t>ps</a:t>
            </a:r>
            <a:r>
              <a:rPr lang="en-US" sz="1200" kern="1200" dirty="0">
                <a:solidFill>
                  <a:schemeClr val="tx1"/>
                </a:solidFill>
                <a:effectLst/>
                <a:latin typeface="+mn-lt"/>
                <a:ea typeface="+mn-ea"/>
                <a:cs typeface="+mn-cs"/>
              </a:rPr>
              <a:t>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commit d85536d78a82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Exit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run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run to verify</a:t>
            </a:r>
          </a:p>
          <a:p>
            <a:r>
              <a:rPr lang="en-US" sz="1200" kern="1200" dirty="0">
                <a:solidFill>
                  <a:schemeClr val="tx1"/>
                </a:solidFill>
                <a:effectLst/>
                <a:latin typeface="+mn-lt"/>
                <a:ea typeface="+mn-ea"/>
                <a:cs typeface="+mn-cs"/>
              </a:rPr>
              <a:t>echo $JAVA_HOME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/java/default/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Download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usr</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Mkdir</a:t>
            </a:r>
            <a:r>
              <a:rPr lang="en-US" sz="1200" kern="1200" dirty="0">
                <a:solidFill>
                  <a:schemeClr val="tx1"/>
                </a:solidFill>
                <a:effectLst/>
                <a:latin typeface="+mn-lt"/>
                <a:ea typeface="+mn-ea"/>
                <a:cs typeface="+mn-cs"/>
              </a:rPr>
              <a:t>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hadoop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/common/current2/hadoop-2.9.1.tar.gz.asc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gpg</a:t>
            </a:r>
            <a:r>
              <a:rPr lang="en-US" dirty="0">
                <a:effectLst/>
              </a:rPr>
              <a:t> --import KEYS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gpg</a:t>
            </a:r>
            <a:r>
              <a:rPr lang="en-US" sz="1200" kern="1200" dirty="0">
                <a:solidFill>
                  <a:schemeClr val="tx1"/>
                </a:solidFill>
                <a:effectLst/>
                <a:latin typeface="+mn-lt"/>
                <a:ea typeface="+mn-ea"/>
                <a:cs typeface="+mn-cs"/>
              </a:rPr>
              <a:t> --verify hadoop-2.9.1.tar.gz.asc hadoop-2.9.1.tar.gz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Commit again. You need to get the new container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14</a:t>
            </a:fld>
            <a:endParaRPr lang="en-US"/>
          </a:p>
        </p:txBody>
      </p:sp>
    </p:spTree>
    <p:extLst>
      <p:ext uri="{BB962C8B-B14F-4D97-AF65-F5344CB8AC3E}">
        <p14:creationId xmlns:p14="http://schemas.microsoft.com/office/powerpoint/2010/main" val="3066360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a:p>
            <a:r>
              <a:rPr lang="en-US" dirty="0"/>
              <a:t>You just need </a:t>
            </a:r>
          </a:p>
          <a:p>
            <a:r>
              <a:rPr lang="en-US" dirty="0"/>
              <a:t>yum install java</a:t>
            </a:r>
          </a:p>
          <a:p>
            <a:r>
              <a:rPr lang="en-US" sz="1200" b="0" i="0" kern="1200" dirty="0">
                <a:solidFill>
                  <a:schemeClr val="tx1"/>
                </a:solidFill>
                <a:effectLst/>
                <a:latin typeface="+mn-lt"/>
                <a:ea typeface="+mn-ea"/>
                <a:cs typeface="+mn-cs"/>
              </a:rPr>
              <a:t>update-alternatives --display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better -  https://</a:t>
            </a:r>
            <a:r>
              <a:rPr lang="en-US" sz="1200" b="0" i="0" kern="1200" dirty="0" err="1">
                <a:solidFill>
                  <a:schemeClr val="tx1"/>
                </a:solidFill>
                <a:effectLst/>
                <a:latin typeface="+mn-lt"/>
                <a:ea typeface="+mn-ea"/>
                <a:cs typeface="+mn-cs"/>
              </a:rPr>
              <a:t>www.digitalocean.com</a:t>
            </a:r>
            <a:r>
              <a:rPr lang="en-US" sz="1200" b="0" i="0" kern="1200" dirty="0">
                <a:solidFill>
                  <a:schemeClr val="tx1"/>
                </a:solidFill>
                <a:effectLst/>
                <a:latin typeface="+mn-lt"/>
                <a:ea typeface="+mn-ea"/>
                <a:cs typeface="+mn-cs"/>
              </a:rPr>
              <a:t>/community/tutorials/how-to-install-java-on-centos-and-fedora</a:t>
            </a: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www.oracle.com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technetwork</a:t>
            </a:r>
            <a:r>
              <a:rPr lang="en-US" sz="1200" b="0" i="0" kern="1200" dirty="0">
                <a:solidFill>
                  <a:schemeClr val="tx1"/>
                </a:solidFill>
                <a:effectLst/>
                <a:latin typeface="+mn-lt"/>
                <a:ea typeface="+mn-ea"/>
                <a:cs typeface="+mn-cs"/>
              </a:rPr>
              <a:t>/java/</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/downloads/jdk8-downloads-2133151.html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yum install </a:t>
            </a:r>
            <a:r>
              <a:rPr lang="en-US" sz="1200" b="0" i="0" kern="1200" dirty="0" err="1">
                <a:solidFill>
                  <a:schemeClr val="tx1"/>
                </a:solidFill>
                <a:effectLst/>
                <a:latin typeface="+mn-lt"/>
                <a:ea typeface="+mn-ea"/>
                <a:cs typeface="+mn-cs"/>
              </a:rPr>
              <a:t>wget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cd ~ </a:t>
            </a:r>
          </a:p>
          <a:p>
            <a:r>
              <a:rPr lang="en-US" sz="1200" b="0" i="0" kern="1200" dirty="0" err="1">
                <a:solidFill>
                  <a:schemeClr val="tx1"/>
                </a:solidFill>
                <a:effectLst/>
                <a:latin typeface="+mn-lt"/>
                <a:ea typeface="+mn-ea"/>
                <a:cs typeface="+mn-cs"/>
              </a:rPr>
              <a:t>wget</a:t>
            </a:r>
            <a:r>
              <a:rPr lang="en-US" sz="1200" b="0" i="0" kern="1200" dirty="0">
                <a:solidFill>
                  <a:schemeClr val="tx1"/>
                </a:solidFill>
                <a:effectLst/>
                <a:latin typeface="+mn-lt"/>
                <a:ea typeface="+mn-ea"/>
                <a:cs typeface="+mn-cs"/>
              </a:rPr>
              <a:t> --no-cookies --no-check-certificate --header "Cookie: gpw_e24=http%3A%2F%2Fwww.oracle.com%2F; </a:t>
            </a:r>
            <a:r>
              <a:rPr lang="en-US" sz="1200" b="0" i="0" kern="1200" dirty="0" err="1">
                <a:solidFill>
                  <a:schemeClr val="tx1"/>
                </a:solidFill>
                <a:effectLst/>
                <a:latin typeface="+mn-lt"/>
                <a:ea typeface="+mn-ea"/>
                <a:cs typeface="+mn-cs"/>
              </a:rPr>
              <a:t>oraclelicense</a:t>
            </a:r>
            <a:r>
              <a:rPr lang="en-US" sz="1200" b="0" i="0" kern="1200" dirty="0">
                <a:solidFill>
                  <a:schemeClr val="tx1"/>
                </a:solidFill>
                <a:effectLst/>
                <a:latin typeface="+mn-lt"/>
                <a:ea typeface="+mn-ea"/>
                <a:cs typeface="+mn-cs"/>
              </a:rPr>
              <a:t>=accept-</a:t>
            </a:r>
            <a:r>
              <a:rPr lang="en-US" sz="1200" b="0" i="0" kern="1200" dirty="0" err="1">
                <a:solidFill>
                  <a:schemeClr val="tx1"/>
                </a:solidFill>
                <a:effectLst/>
                <a:latin typeface="+mn-lt"/>
                <a:ea typeface="+mn-ea"/>
                <a:cs typeface="+mn-cs"/>
              </a:rPr>
              <a:t>securebackup</a:t>
            </a:r>
            <a:r>
              <a:rPr lang="en-US" sz="1200" b="0" i="0" kern="1200" dirty="0">
                <a:solidFill>
                  <a:schemeClr val="tx1"/>
                </a:solidFill>
                <a:effectLst/>
                <a:latin typeface="+mn-lt"/>
                <a:ea typeface="+mn-ea"/>
                <a:cs typeface="+mn-cs"/>
              </a:rPr>
              <a:t>-cookie" "http://</a:t>
            </a:r>
            <a:r>
              <a:rPr lang="en-US" sz="1200" b="0" i="0" kern="1200" dirty="0" err="1">
                <a:solidFill>
                  <a:schemeClr val="tx1"/>
                </a:solidFill>
                <a:effectLst/>
                <a:latin typeface="+mn-lt"/>
                <a:ea typeface="+mn-ea"/>
                <a:cs typeface="+mn-cs"/>
              </a:rPr>
              <a:t>download.oracle.com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otn</a:t>
            </a:r>
            <a:r>
              <a:rPr lang="en-US" sz="1200" b="0" i="0" kern="1200" dirty="0">
                <a:solidFill>
                  <a:schemeClr val="tx1"/>
                </a:solidFill>
                <a:effectLst/>
                <a:latin typeface="+mn-lt"/>
                <a:ea typeface="+mn-ea"/>
                <a:cs typeface="+mn-cs"/>
              </a:rPr>
              <a:t>-pub/java/</a:t>
            </a:r>
            <a:r>
              <a:rPr lang="en-US" sz="1200" b="0" i="0" kern="1200" dirty="0" err="1">
                <a:solidFill>
                  <a:schemeClr val="tx1"/>
                </a:solidFill>
                <a:effectLst/>
                <a:latin typeface="+mn-lt"/>
                <a:ea typeface="+mn-ea"/>
                <a:cs typeface="+mn-cs"/>
              </a:rPr>
              <a:t>jdk</a:t>
            </a:r>
            <a:r>
              <a:rPr lang="en-US" sz="1200" b="0" i="0" kern="1200" dirty="0">
                <a:solidFill>
                  <a:schemeClr val="tx1"/>
                </a:solidFill>
                <a:effectLst/>
                <a:latin typeface="+mn-lt"/>
                <a:ea typeface="+mn-ea"/>
                <a:cs typeface="+mn-cs"/>
              </a:rPr>
              <a:t>/8u181-b13/96a7b8442fe848ef90c96a2fad6ed6d1/jdk-8u181-linux-x64.rpm"</a:t>
            </a:r>
          </a:p>
          <a:p>
            <a:r>
              <a:rPr lang="en-US" sz="1200" b="0" i="0" kern="1200" dirty="0">
                <a:solidFill>
                  <a:schemeClr val="tx1"/>
                </a:solidFill>
                <a:effectLst/>
                <a:latin typeface="+mn-lt"/>
                <a:ea typeface="+mn-ea"/>
                <a:cs typeface="+mn-cs"/>
              </a:rPr>
              <a:t>yum </a:t>
            </a:r>
            <a:r>
              <a:rPr lang="en-US" sz="1200" b="0" i="0" kern="1200" dirty="0" err="1">
                <a:solidFill>
                  <a:schemeClr val="tx1"/>
                </a:solidFill>
                <a:effectLst/>
                <a:latin typeface="+mn-lt"/>
                <a:ea typeface="+mn-ea"/>
                <a:cs typeface="+mn-cs"/>
              </a:rPr>
              <a:t>localinstall</a:t>
            </a:r>
            <a:r>
              <a:rPr lang="en-US" sz="1200" b="0" i="0" kern="1200" dirty="0">
                <a:solidFill>
                  <a:schemeClr val="tx1"/>
                </a:solidFill>
                <a:effectLst/>
                <a:latin typeface="+mn-lt"/>
                <a:ea typeface="+mn-ea"/>
                <a:cs typeface="+mn-cs"/>
              </a:rPr>
              <a:t> jdk-8u181-linux-x64.rpm</a:t>
            </a:r>
          </a:p>
          <a:p>
            <a:r>
              <a:rPr lang="en-US" sz="1200" b="0" i="0" kern="1200" dirty="0">
                <a:solidFill>
                  <a:schemeClr val="tx1"/>
                </a:solidFill>
                <a:effectLst/>
                <a:latin typeface="+mn-lt"/>
                <a:ea typeface="+mn-ea"/>
                <a:cs typeface="+mn-cs"/>
              </a:rPr>
              <a:t>Now Java should be installed at </a:t>
            </a:r>
            <a:r>
              <a:rPr lang="en-US" dirty="0"/>
              <a:t>/</a:t>
            </a:r>
            <a:r>
              <a:rPr lang="en-US" dirty="0" err="1"/>
              <a:t>usr</a:t>
            </a:r>
            <a:r>
              <a:rPr lang="en-US" dirty="0"/>
              <a:t>/java/</a:t>
            </a:r>
            <a:r>
              <a:rPr lang="en-US" sz="1200" kern="1200" dirty="0">
                <a:solidFill>
                  <a:schemeClr val="tx1"/>
                </a:solidFill>
                <a:effectLst/>
                <a:latin typeface="+mn-lt"/>
                <a:ea typeface="+mn-ea"/>
                <a:cs typeface="+mn-cs"/>
              </a:rPr>
              <a:t>jdk1.8.0_161</a:t>
            </a:r>
            <a:r>
              <a:rPr lang="en-US" dirty="0"/>
              <a:t>/</a:t>
            </a:r>
            <a:r>
              <a:rPr lang="en-US" dirty="0" err="1"/>
              <a:t>jre</a:t>
            </a:r>
            <a:r>
              <a:rPr lang="en-US" dirty="0"/>
              <a:t>/bin/java</a:t>
            </a:r>
            <a:r>
              <a:rPr lang="en-US" sz="1200" b="0" i="0" kern="1200" dirty="0">
                <a:solidFill>
                  <a:schemeClr val="tx1"/>
                </a:solidFill>
                <a:effectLst/>
                <a:latin typeface="+mn-lt"/>
                <a:ea typeface="+mn-ea"/>
                <a:cs typeface="+mn-cs"/>
              </a:rPr>
              <a:t>, and linked from </a:t>
            </a:r>
            <a:r>
              <a:rPr lang="en-US" dirty="0"/>
              <a:t>/</a:t>
            </a:r>
            <a:r>
              <a:rPr lang="en-US" dirty="0" err="1"/>
              <a:t>usr</a:t>
            </a:r>
            <a:r>
              <a:rPr lang="en-US" dirty="0"/>
              <a:t>/bin/java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rm</a:t>
            </a:r>
            <a:r>
              <a:rPr lang="en-US" sz="1200" b="0" i="0" kern="1200" dirty="0">
                <a:solidFill>
                  <a:schemeClr val="tx1"/>
                </a:solidFill>
                <a:effectLst/>
                <a:latin typeface="+mn-lt"/>
                <a:ea typeface="+mn-ea"/>
                <a:cs typeface="+mn-cs"/>
              </a:rPr>
              <a:t> ~/jdk-8u181-linux-x64.rpm</a:t>
            </a:r>
          </a:p>
          <a:p>
            <a:r>
              <a:rPr lang="en-US" dirty="0"/>
              <a:t>echo "export JAVA_HOME=/</a:t>
            </a:r>
            <a:r>
              <a:rPr lang="en-US" dirty="0" err="1"/>
              <a:t>usr</a:t>
            </a:r>
            <a:r>
              <a:rPr lang="en-US" dirty="0"/>
              <a:t>/java/default/" &gt; /</a:t>
            </a:r>
            <a:r>
              <a:rPr lang="en-US" dirty="0" err="1"/>
              <a:t>etc</a:t>
            </a:r>
            <a:r>
              <a:rPr lang="en-US" dirty="0"/>
              <a:t>/</a:t>
            </a:r>
            <a:r>
              <a:rPr lang="en-US" dirty="0" err="1"/>
              <a:t>profile.d</a:t>
            </a:r>
            <a:r>
              <a:rPr lang="en-US" dirty="0"/>
              <a:t>/</a:t>
            </a:r>
            <a:r>
              <a:rPr lang="en-US" dirty="0" err="1"/>
              <a:t>java_home.sh</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Save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a:t>
            </a:r>
            <a:r>
              <a:rPr lang="en-US" sz="1200" kern="1200" dirty="0" err="1">
                <a:solidFill>
                  <a:schemeClr val="tx1"/>
                </a:solidFill>
                <a:effectLst/>
                <a:latin typeface="+mn-lt"/>
                <a:ea typeface="+mn-ea"/>
                <a:cs typeface="+mn-cs"/>
              </a:rPr>
              <a:t>ps</a:t>
            </a:r>
            <a:r>
              <a:rPr lang="en-US" sz="1200" kern="1200" dirty="0">
                <a:solidFill>
                  <a:schemeClr val="tx1"/>
                </a:solidFill>
                <a:effectLst/>
                <a:latin typeface="+mn-lt"/>
                <a:ea typeface="+mn-ea"/>
                <a:cs typeface="+mn-cs"/>
              </a:rPr>
              <a:t>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commit d85536d78a82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Exit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run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run to verify</a:t>
            </a:r>
          </a:p>
          <a:p>
            <a:r>
              <a:rPr lang="en-US" sz="1200" kern="1200" dirty="0">
                <a:solidFill>
                  <a:schemeClr val="tx1"/>
                </a:solidFill>
                <a:effectLst/>
                <a:latin typeface="+mn-lt"/>
                <a:ea typeface="+mn-ea"/>
                <a:cs typeface="+mn-cs"/>
              </a:rPr>
              <a:t>echo $JAVA_HOME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/java/default/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Download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usr</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Mkdir</a:t>
            </a:r>
            <a:r>
              <a:rPr lang="en-US" sz="1200" kern="1200" dirty="0">
                <a:solidFill>
                  <a:schemeClr val="tx1"/>
                </a:solidFill>
                <a:effectLst/>
                <a:latin typeface="+mn-lt"/>
                <a:ea typeface="+mn-ea"/>
                <a:cs typeface="+mn-cs"/>
              </a:rPr>
              <a:t>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hadoop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/common/current2/hadoop-2.9.1.tar.gz.asc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gpg</a:t>
            </a:r>
            <a:r>
              <a:rPr lang="en-US" dirty="0">
                <a:effectLst/>
              </a:rPr>
              <a:t> --import KEYS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gpg</a:t>
            </a:r>
            <a:r>
              <a:rPr lang="en-US" sz="1200" kern="1200" dirty="0">
                <a:solidFill>
                  <a:schemeClr val="tx1"/>
                </a:solidFill>
                <a:effectLst/>
                <a:latin typeface="+mn-lt"/>
                <a:ea typeface="+mn-ea"/>
                <a:cs typeface="+mn-cs"/>
              </a:rPr>
              <a:t> --verify hadoop-2.9.1.tar.gz.asc hadoop-2.9.1.tar.gz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Commit again. You need to get the new container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16</a:t>
            </a:fld>
            <a:endParaRPr lang="en-US"/>
          </a:p>
        </p:txBody>
      </p:sp>
    </p:spTree>
    <p:extLst>
      <p:ext uri="{BB962C8B-B14F-4D97-AF65-F5344CB8AC3E}">
        <p14:creationId xmlns:p14="http://schemas.microsoft.com/office/powerpoint/2010/main" val="1481630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Hive, particularly Hive + </a:t>
            </a:r>
            <a:r>
              <a:rPr lang="en-US" dirty="0" err="1"/>
              <a:t>Tez</a:t>
            </a:r>
            <a:r>
              <a:rPr lang="en-US" dirty="0"/>
              <a:t>, is used for batch processing. It is realistically the ONLY way you will likely be developing Map Reduce in the enterprise. Cloudera Impala is best for BI and SQL Analytics. You will almost certainly need to run existing BI reports in something like </a:t>
            </a:r>
            <a:r>
              <a:rPr lang="en-US" dirty="0" err="1"/>
              <a:t>Microstrategy</a:t>
            </a:r>
            <a:r>
              <a:rPr lang="en-US" dirty="0"/>
              <a:t> against the cluster, and it’s really not easy to do without Impala. </a:t>
            </a:r>
            <a:r>
              <a:rPr lang="en-US" dirty="0" err="1"/>
              <a:t>SparkSQL</a:t>
            </a:r>
            <a:r>
              <a:rPr lang="en-US" dirty="0"/>
              <a:t> is how you will most likely be developing applications that use SQL-like syntax against data stored in Hadoop.</a:t>
            </a:r>
          </a:p>
        </p:txBody>
      </p:sp>
      <p:sp>
        <p:nvSpPr>
          <p:cNvPr id="4" name="Slide Number Placeholder 3"/>
          <p:cNvSpPr>
            <a:spLocks noGrp="1"/>
          </p:cNvSpPr>
          <p:nvPr>
            <p:ph type="sldNum" sz="quarter" idx="5"/>
          </p:nvPr>
        </p:nvSpPr>
        <p:spPr/>
        <p:txBody>
          <a:bodyPr/>
          <a:lstStyle/>
          <a:p>
            <a:fld id="{766661C6-1112-0B47-9403-DD6E15D3B300}" type="slidenum">
              <a:rPr lang="en-US" smtClean="0"/>
              <a:t>17</a:t>
            </a:fld>
            <a:endParaRPr lang="en-US"/>
          </a:p>
        </p:txBody>
      </p:sp>
    </p:spTree>
    <p:extLst>
      <p:ext uri="{BB962C8B-B14F-4D97-AF65-F5344CB8AC3E}">
        <p14:creationId xmlns:p14="http://schemas.microsoft.com/office/powerpoint/2010/main" val="3348606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a:p>
            <a:r>
              <a:rPr lang="en-US" dirty="0"/>
              <a:t>You just need </a:t>
            </a:r>
          </a:p>
          <a:p>
            <a:r>
              <a:rPr lang="en-US" dirty="0"/>
              <a:t>yum install java</a:t>
            </a:r>
          </a:p>
          <a:p>
            <a:r>
              <a:rPr lang="en-US" sz="1200" b="0" i="0" kern="1200" dirty="0">
                <a:solidFill>
                  <a:schemeClr val="tx1"/>
                </a:solidFill>
                <a:effectLst/>
                <a:latin typeface="+mn-lt"/>
                <a:ea typeface="+mn-ea"/>
                <a:cs typeface="+mn-cs"/>
              </a:rPr>
              <a:t>update-alternatives --display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better -  https://</a:t>
            </a:r>
            <a:r>
              <a:rPr lang="en-US" sz="1200" b="0" i="0" kern="1200" dirty="0" err="1">
                <a:solidFill>
                  <a:schemeClr val="tx1"/>
                </a:solidFill>
                <a:effectLst/>
                <a:latin typeface="+mn-lt"/>
                <a:ea typeface="+mn-ea"/>
                <a:cs typeface="+mn-cs"/>
              </a:rPr>
              <a:t>www.digitalocean.com</a:t>
            </a:r>
            <a:r>
              <a:rPr lang="en-US" sz="1200" b="0" i="0" kern="1200" dirty="0">
                <a:solidFill>
                  <a:schemeClr val="tx1"/>
                </a:solidFill>
                <a:effectLst/>
                <a:latin typeface="+mn-lt"/>
                <a:ea typeface="+mn-ea"/>
                <a:cs typeface="+mn-cs"/>
              </a:rPr>
              <a:t>/community/tutorials/how-to-install-java-on-centos-and-fedora</a:t>
            </a: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www.oracle.com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technetwork</a:t>
            </a:r>
            <a:r>
              <a:rPr lang="en-US" sz="1200" b="0" i="0" kern="1200" dirty="0">
                <a:solidFill>
                  <a:schemeClr val="tx1"/>
                </a:solidFill>
                <a:effectLst/>
                <a:latin typeface="+mn-lt"/>
                <a:ea typeface="+mn-ea"/>
                <a:cs typeface="+mn-cs"/>
              </a:rPr>
              <a:t>/java/</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/downloads/jdk8-downloads-2133151.html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yum install </a:t>
            </a:r>
            <a:r>
              <a:rPr lang="en-US" sz="1200" b="0" i="0" kern="1200" dirty="0" err="1">
                <a:solidFill>
                  <a:schemeClr val="tx1"/>
                </a:solidFill>
                <a:effectLst/>
                <a:latin typeface="+mn-lt"/>
                <a:ea typeface="+mn-ea"/>
                <a:cs typeface="+mn-cs"/>
              </a:rPr>
              <a:t>wget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cd ~ </a:t>
            </a:r>
          </a:p>
          <a:p>
            <a:r>
              <a:rPr lang="en-US" sz="1200" b="0" i="0" kern="1200" dirty="0" err="1">
                <a:solidFill>
                  <a:schemeClr val="tx1"/>
                </a:solidFill>
                <a:effectLst/>
                <a:latin typeface="+mn-lt"/>
                <a:ea typeface="+mn-ea"/>
                <a:cs typeface="+mn-cs"/>
              </a:rPr>
              <a:t>wget</a:t>
            </a:r>
            <a:r>
              <a:rPr lang="en-US" sz="1200" b="0" i="0" kern="1200" dirty="0">
                <a:solidFill>
                  <a:schemeClr val="tx1"/>
                </a:solidFill>
                <a:effectLst/>
                <a:latin typeface="+mn-lt"/>
                <a:ea typeface="+mn-ea"/>
                <a:cs typeface="+mn-cs"/>
              </a:rPr>
              <a:t> --no-cookies --no-check-certificate --header "Cookie: gpw_e24=http%3A%2F%2Fwww.oracle.com%2F; </a:t>
            </a:r>
            <a:r>
              <a:rPr lang="en-US" sz="1200" b="0" i="0" kern="1200" dirty="0" err="1">
                <a:solidFill>
                  <a:schemeClr val="tx1"/>
                </a:solidFill>
                <a:effectLst/>
                <a:latin typeface="+mn-lt"/>
                <a:ea typeface="+mn-ea"/>
                <a:cs typeface="+mn-cs"/>
              </a:rPr>
              <a:t>oraclelicense</a:t>
            </a:r>
            <a:r>
              <a:rPr lang="en-US" sz="1200" b="0" i="0" kern="1200" dirty="0">
                <a:solidFill>
                  <a:schemeClr val="tx1"/>
                </a:solidFill>
                <a:effectLst/>
                <a:latin typeface="+mn-lt"/>
                <a:ea typeface="+mn-ea"/>
                <a:cs typeface="+mn-cs"/>
              </a:rPr>
              <a:t>=accept-</a:t>
            </a:r>
            <a:r>
              <a:rPr lang="en-US" sz="1200" b="0" i="0" kern="1200" dirty="0" err="1">
                <a:solidFill>
                  <a:schemeClr val="tx1"/>
                </a:solidFill>
                <a:effectLst/>
                <a:latin typeface="+mn-lt"/>
                <a:ea typeface="+mn-ea"/>
                <a:cs typeface="+mn-cs"/>
              </a:rPr>
              <a:t>securebackup</a:t>
            </a:r>
            <a:r>
              <a:rPr lang="en-US" sz="1200" b="0" i="0" kern="1200" dirty="0">
                <a:solidFill>
                  <a:schemeClr val="tx1"/>
                </a:solidFill>
                <a:effectLst/>
                <a:latin typeface="+mn-lt"/>
                <a:ea typeface="+mn-ea"/>
                <a:cs typeface="+mn-cs"/>
              </a:rPr>
              <a:t>-cookie" "http://</a:t>
            </a:r>
            <a:r>
              <a:rPr lang="en-US" sz="1200" b="0" i="0" kern="1200" dirty="0" err="1">
                <a:solidFill>
                  <a:schemeClr val="tx1"/>
                </a:solidFill>
                <a:effectLst/>
                <a:latin typeface="+mn-lt"/>
                <a:ea typeface="+mn-ea"/>
                <a:cs typeface="+mn-cs"/>
              </a:rPr>
              <a:t>download.oracle.com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otn</a:t>
            </a:r>
            <a:r>
              <a:rPr lang="en-US" sz="1200" b="0" i="0" kern="1200" dirty="0">
                <a:solidFill>
                  <a:schemeClr val="tx1"/>
                </a:solidFill>
                <a:effectLst/>
                <a:latin typeface="+mn-lt"/>
                <a:ea typeface="+mn-ea"/>
                <a:cs typeface="+mn-cs"/>
              </a:rPr>
              <a:t>-pub/java/</a:t>
            </a:r>
            <a:r>
              <a:rPr lang="en-US" sz="1200" b="0" i="0" kern="1200" dirty="0" err="1">
                <a:solidFill>
                  <a:schemeClr val="tx1"/>
                </a:solidFill>
                <a:effectLst/>
                <a:latin typeface="+mn-lt"/>
                <a:ea typeface="+mn-ea"/>
                <a:cs typeface="+mn-cs"/>
              </a:rPr>
              <a:t>jdk</a:t>
            </a:r>
            <a:r>
              <a:rPr lang="en-US" sz="1200" b="0" i="0" kern="1200" dirty="0">
                <a:solidFill>
                  <a:schemeClr val="tx1"/>
                </a:solidFill>
                <a:effectLst/>
                <a:latin typeface="+mn-lt"/>
                <a:ea typeface="+mn-ea"/>
                <a:cs typeface="+mn-cs"/>
              </a:rPr>
              <a:t>/8u181-b13/96a7b8442fe848ef90c96a2fad6ed6d1/jdk-8u181-linux-x64.rpm"</a:t>
            </a:r>
          </a:p>
          <a:p>
            <a:r>
              <a:rPr lang="en-US" sz="1200" b="0" i="0" kern="1200" dirty="0">
                <a:solidFill>
                  <a:schemeClr val="tx1"/>
                </a:solidFill>
                <a:effectLst/>
                <a:latin typeface="+mn-lt"/>
                <a:ea typeface="+mn-ea"/>
                <a:cs typeface="+mn-cs"/>
              </a:rPr>
              <a:t>yum </a:t>
            </a:r>
            <a:r>
              <a:rPr lang="en-US" sz="1200" b="0" i="0" kern="1200" dirty="0" err="1">
                <a:solidFill>
                  <a:schemeClr val="tx1"/>
                </a:solidFill>
                <a:effectLst/>
                <a:latin typeface="+mn-lt"/>
                <a:ea typeface="+mn-ea"/>
                <a:cs typeface="+mn-cs"/>
              </a:rPr>
              <a:t>localinstall</a:t>
            </a:r>
            <a:r>
              <a:rPr lang="en-US" sz="1200" b="0" i="0" kern="1200" dirty="0">
                <a:solidFill>
                  <a:schemeClr val="tx1"/>
                </a:solidFill>
                <a:effectLst/>
                <a:latin typeface="+mn-lt"/>
                <a:ea typeface="+mn-ea"/>
                <a:cs typeface="+mn-cs"/>
              </a:rPr>
              <a:t> jdk-8u181-linux-x64.rpm</a:t>
            </a:r>
          </a:p>
          <a:p>
            <a:r>
              <a:rPr lang="en-US" sz="1200" b="0" i="0" kern="1200" dirty="0">
                <a:solidFill>
                  <a:schemeClr val="tx1"/>
                </a:solidFill>
                <a:effectLst/>
                <a:latin typeface="+mn-lt"/>
                <a:ea typeface="+mn-ea"/>
                <a:cs typeface="+mn-cs"/>
              </a:rPr>
              <a:t>Now Java should be installed at </a:t>
            </a:r>
            <a:r>
              <a:rPr lang="en-US" dirty="0"/>
              <a:t>/</a:t>
            </a:r>
            <a:r>
              <a:rPr lang="en-US" dirty="0" err="1"/>
              <a:t>usr</a:t>
            </a:r>
            <a:r>
              <a:rPr lang="en-US" dirty="0"/>
              <a:t>/java/</a:t>
            </a:r>
            <a:r>
              <a:rPr lang="en-US" sz="1200" kern="1200" dirty="0">
                <a:solidFill>
                  <a:schemeClr val="tx1"/>
                </a:solidFill>
                <a:effectLst/>
                <a:latin typeface="+mn-lt"/>
                <a:ea typeface="+mn-ea"/>
                <a:cs typeface="+mn-cs"/>
              </a:rPr>
              <a:t>jdk1.8.0_161</a:t>
            </a:r>
            <a:r>
              <a:rPr lang="en-US" dirty="0"/>
              <a:t>/</a:t>
            </a:r>
            <a:r>
              <a:rPr lang="en-US" dirty="0" err="1"/>
              <a:t>jre</a:t>
            </a:r>
            <a:r>
              <a:rPr lang="en-US" dirty="0"/>
              <a:t>/bin/java</a:t>
            </a:r>
            <a:r>
              <a:rPr lang="en-US" sz="1200" b="0" i="0" kern="1200" dirty="0">
                <a:solidFill>
                  <a:schemeClr val="tx1"/>
                </a:solidFill>
                <a:effectLst/>
                <a:latin typeface="+mn-lt"/>
                <a:ea typeface="+mn-ea"/>
                <a:cs typeface="+mn-cs"/>
              </a:rPr>
              <a:t>, and linked from </a:t>
            </a:r>
            <a:r>
              <a:rPr lang="en-US" dirty="0"/>
              <a:t>/</a:t>
            </a:r>
            <a:r>
              <a:rPr lang="en-US" dirty="0" err="1"/>
              <a:t>usr</a:t>
            </a:r>
            <a:r>
              <a:rPr lang="en-US" dirty="0"/>
              <a:t>/bin/java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rm</a:t>
            </a:r>
            <a:r>
              <a:rPr lang="en-US" sz="1200" b="0" i="0" kern="1200" dirty="0">
                <a:solidFill>
                  <a:schemeClr val="tx1"/>
                </a:solidFill>
                <a:effectLst/>
                <a:latin typeface="+mn-lt"/>
                <a:ea typeface="+mn-ea"/>
                <a:cs typeface="+mn-cs"/>
              </a:rPr>
              <a:t> ~/jdk-8u181-linux-x64.rpm</a:t>
            </a:r>
          </a:p>
          <a:p>
            <a:r>
              <a:rPr lang="en-US" dirty="0"/>
              <a:t>echo "export JAVA_HOME=/</a:t>
            </a:r>
            <a:r>
              <a:rPr lang="en-US" dirty="0" err="1"/>
              <a:t>usr</a:t>
            </a:r>
            <a:r>
              <a:rPr lang="en-US" dirty="0"/>
              <a:t>/java/default/" &gt; /</a:t>
            </a:r>
            <a:r>
              <a:rPr lang="en-US" dirty="0" err="1"/>
              <a:t>etc</a:t>
            </a:r>
            <a:r>
              <a:rPr lang="en-US" dirty="0"/>
              <a:t>/</a:t>
            </a:r>
            <a:r>
              <a:rPr lang="en-US" dirty="0" err="1"/>
              <a:t>profile.d</a:t>
            </a:r>
            <a:r>
              <a:rPr lang="en-US" dirty="0"/>
              <a:t>/</a:t>
            </a:r>
            <a:r>
              <a:rPr lang="en-US" dirty="0" err="1"/>
              <a:t>java_home.sh</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Save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a:t>
            </a:r>
            <a:r>
              <a:rPr lang="en-US" sz="1200" kern="1200" dirty="0" err="1">
                <a:solidFill>
                  <a:schemeClr val="tx1"/>
                </a:solidFill>
                <a:effectLst/>
                <a:latin typeface="+mn-lt"/>
                <a:ea typeface="+mn-ea"/>
                <a:cs typeface="+mn-cs"/>
              </a:rPr>
              <a:t>ps</a:t>
            </a:r>
            <a:r>
              <a:rPr lang="en-US" sz="1200" kern="1200" dirty="0">
                <a:solidFill>
                  <a:schemeClr val="tx1"/>
                </a:solidFill>
                <a:effectLst/>
                <a:latin typeface="+mn-lt"/>
                <a:ea typeface="+mn-ea"/>
                <a:cs typeface="+mn-cs"/>
              </a:rPr>
              <a:t>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commit d85536d78a82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Exit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run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run to verify</a:t>
            </a:r>
          </a:p>
          <a:p>
            <a:r>
              <a:rPr lang="en-US" sz="1200" kern="1200" dirty="0">
                <a:solidFill>
                  <a:schemeClr val="tx1"/>
                </a:solidFill>
                <a:effectLst/>
                <a:latin typeface="+mn-lt"/>
                <a:ea typeface="+mn-ea"/>
                <a:cs typeface="+mn-cs"/>
              </a:rPr>
              <a:t>echo $JAVA_HOME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/java/default/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Download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usr</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Mkdir</a:t>
            </a:r>
            <a:r>
              <a:rPr lang="en-US" sz="1200" kern="1200" dirty="0">
                <a:solidFill>
                  <a:schemeClr val="tx1"/>
                </a:solidFill>
                <a:effectLst/>
                <a:latin typeface="+mn-lt"/>
                <a:ea typeface="+mn-ea"/>
                <a:cs typeface="+mn-cs"/>
              </a:rPr>
              <a:t>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hadoop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/common/current2/hadoop-2.9.1.tar.gz.asc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gpg</a:t>
            </a:r>
            <a:r>
              <a:rPr lang="en-US" dirty="0">
                <a:effectLst/>
              </a:rPr>
              <a:t> --import KEYS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gpg</a:t>
            </a:r>
            <a:r>
              <a:rPr lang="en-US" sz="1200" kern="1200" dirty="0">
                <a:solidFill>
                  <a:schemeClr val="tx1"/>
                </a:solidFill>
                <a:effectLst/>
                <a:latin typeface="+mn-lt"/>
                <a:ea typeface="+mn-ea"/>
                <a:cs typeface="+mn-cs"/>
              </a:rPr>
              <a:t> --verify hadoop-2.9.1.tar.gz.asc hadoop-2.9.1.tar.gz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Commit again. You need to get the new container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18</a:t>
            </a:fld>
            <a:endParaRPr lang="en-US"/>
          </a:p>
        </p:txBody>
      </p:sp>
    </p:spTree>
    <p:extLst>
      <p:ext uri="{BB962C8B-B14F-4D97-AF65-F5344CB8AC3E}">
        <p14:creationId xmlns:p14="http://schemas.microsoft.com/office/powerpoint/2010/main" val="3097186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2A8FA-4115-8841-B9F0-18B54CC702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55C3E5-6DFA-8848-BD00-33051BD2E6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A22E66-38C0-2B48-89BA-F58398D2D618}"/>
              </a:ext>
            </a:extLst>
          </p:cNvPr>
          <p:cNvSpPr>
            <a:spLocks noGrp="1"/>
          </p:cNvSpPr>
          <p:nvPr>
            <p:ph type="dt" sz="half" idx="10"/>
          </p:nvPr>
        </p:nvSpPr>
        <p:spPr/>
        <p:txBody>
          <a:bodyPr/>
          <a:lstStyle/>
          <a:p>
            <a:fld id="{A67B4F45-3C69-9348-BFDD-408D91BAE6B5}" type="datetime1">
              <a:rPr lang="en-US" smtClean="0"/>
              <a:t>9/3/18</a:t>
            </a:fld>
            <a:endParaRPr lang="en-US"/>
          </a:p>
        </p:txBody>
      </p:sp>
      <p:sp>
        <p:nvSpPr>
          <p:cNvPr id="5" name="Footer Placeholder 4">
            <a:extLst>
              <a:ext uri="{FF2B5EF4-FFF2-40B4-BE49-F238E27FC236}">
                <a16:creationId xmlns:a16="http://schemas.microsoft.com/office/drawing/2014/main" id="{FF602A74-A98D-6F44-92CD-8E04D802CBD0}"/>
              </a:ext>
            </a:extLst>
          </p:cNvPr>
          <p:cNvSpPr>
            <a:spLocks noGrp="1"/>
          </p:cNvSpPr>
          <p:nvPr>
            <p:ph type="ftr" sz="quarter" idx="11"/>
          </p:nvPr>
        </p:nvSpPr>
        <p:spPr/>
        <p:txBody>
          <a:bodyPr/>
          <a:lstStyle/>
          <a:p>
            <a:r>
              <a:rPr lang="en-US"/>
              <a:t>www.linkedin.com/in/mrdavidcallaghan</a:t>
            </a:r>
          </a:p>
        </p:txBody>
      </p:sp>
      <p:sp>
        <p:nvSpPr>
          <p:cNvPr id="6" name="Slide Number Placeholder 5">
            <a:extLst>
              <a:ext uri="{FF2B5EF4-FFF2-40B4-BE49-F238E27FC236}">
                <a16:creationId xmlns:a16="http://schemas.microsoft.com/office/drawing/2014/main" id="{637982ED-FEAD-7D43-85E8-4206D09A40D0}"/>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365301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0ADA3-83B3-094F-ABC3-6232A85CB3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CE6C53-1AE1-754D-BF0A-6FB6EDFB7D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CC6496-49CB-984B-9DDF-8D04A28D68A9}"/>
              </a:ext>
            </a:extLst>
          </p:cNvPr>
          <p:cNvSpPr>
            <a:spLocks noGrp="1"/>
          </p:cNvSpPr>
          <p:nvPr>
            <p:ph type="dt" sz="half" idx="10"/>
          </p:nvPr>
        </p:nvSpPr>
        <p:spPr/>
        <p:txBody>
          <a:bodyPr/>
          <a:lstStyle/>
          <a:p>
            <a:fld id="{79AC752D-04FA-614A-BFC3-8C9717F5F91E}" type="datetime1">
              <a:rPr lang="en-US" smtClean="0"/>
              <a:t>9/3/18</a:t>
            </a:fld>
            <a:endParaRPr lang="en-US"/>
          </a:p>
        </p:txBody>
      </p:sp>
      <p:sp>
        <p:nvSpPr>
          <p:cNvPr id="5" name="Footer Placeholder 4">
            <a:extLst>
              <a:ext uri="{FF2B5EF4-FFF2-40B4-BE49-F238E27FC236}">
                <a16:creationId xmlns:a16="http://schemas.microsoft.com/office/drawing/2014/main" id="{4B61BACD-4FA2-8842-BB9C-7060033F73B4}"/>
              </a:ext>
            </a:extLst>
          </p:cNvPr>
          <p:cNvSpPr>
            <a:spLocks noGrp="1"/>
          </p:cNvSpPr>
          <p:nvPr>
            <p:ph type="ftr" sz="quarter" idx="11"/>
          </p:nvPr>
        </p:nvSpPr>
        <p:spPr/>
        <p:txBody>
          <a:bodyPr/>
          <a:lstStyle/>
          <a:p>
            <a:r>
              <a:rPr lang="en-US"/>
              <a:t>www.linkedin.com/in/mrdavidcallaghan</a:t>
            </a:r>
          </a:p>
        </p:txBody>
      </p:sp>
      <p:sp>
        <p:nvSpPr>
          <p:cNvPr id="6" name="Slide Number Placeholder 5">
            <a:extLst>
              <a:ext uri="{FF2B5EF4-FFF2-40B4-BE49-F238E27FC236}">
                <a16:creationId xmlns:a16="http://schemas.microsoft.com/office/drawing/2014/main" id="{013DF094-CA49-214C-9113-C6B0BA91382D}"/>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3716681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E6456D-4585-0442-951E-9309CFEED1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355FFB-37D1-3844-B738-8A5AE8787C9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5AC8F4-0D4C-B941-B5EA-5B1E9EA9C3C5}"/>
              </a:ext>
            </a:extLst>
          </p:cNvPr>
          <p:cNvSpPr>
            <a:spLocks noGrp="1"/>
          </p:cNvSpPr>
          <p:nvPr>
            <p:ph type="dt" sz="half" idx="10"/>
          </p:nvPr>
        </p:nvSpPr>
        <p:spPr/>
        <p:txBody>
          <a:bodyPr/>
          <a:lstStyle/>
          <a:p>
            <a:fld id="{E097529E-92A7-1B43-9779-3002A3AB7490}" type="datetime1">
              <a:rPr lang="en-US" smtClean="0"/>
              <a:t>9/3/18</a:t>
            </a:fld>
            <a:endParaRPr lang="en-US"/>
          </a:p>
        </p:txBody>
      </p:sp>
      <p:sp>
        <p:nvSpPr>
          <p:cNvPr id="5" name="Footer Placeholder 4">
            <a:extLst>
              <a:ext uri="{FF2B5EF4-FFF2-40B4-BE49-F238E27FC236}">
                <a16:creationId xmlns:a16="http://schemas.microsoft.com/office/drawing/2014/main" id="{3E53E622-DEE1-EF4C-983D-A92EF5BEC9DC}"/>
              </a:ext>
            </a:extLst>
          </p:cNvPr>
          <p:cNvSpPr>
            <a:spLocks noGrp="1"/>
          </p:cNvSpPr>
          <p:nvPr>
            <p:ph type="ftr" sz="quarter" idx="11"/>
          </p:nvPr>
        </p:nvSpPr>
        <p:spPr/>
        <p:txBody>
          <a:bodyPr/>
          <a:lstStyle/>
          <a:p>
            <a:r>
              <a:rPr lang="en-US"/>
              <a:t>www.linkedin.com/in/mrdavidcallaghan</a:t>
            </a:r>
          </a:p>
        </p:txBody>
      </p:sp>
      <p:sp>
        <p:nvSpPr>
          <p:cNvPr id="6" name="Slide Number Placeholder 5">
            <a:extLst>
              <a:ext uri="{FF2B5EF4-FFF2-40B4-BE49-F238E27FC236}">
                <a16:creationId xmlns:a16="http://schemas.microsoft.com/office/drawing/2014/main" id="{0AB93317-9F6D-654B-8991-50E992C1BB1B}"/>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1812975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67C62-6E23-CA49-8682-7F4729AE30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3270A0-F10D-8641-A3FE-5C408DB10B1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D636AB-71E2-8649-8678-2284B723063D}"/>
              </a:ext>
            </a:extLst>
          </p:cNvPr>
          <p:cNvSpPr>
            <a:spLocks noGrp="1"/>
          </p:cNvSpPr>
          <p:nvPr>
            <p:ph type="dt" sz="half" idx="10"/>
          </p:nvPr>
        </p:nvSpPr>
        <p:spPr/>
        <p:txBody>
          <a:bodyPr/>
          <a:lstStyle/>
          <a:p>
            <a:fld id="{986A4071-4BC6-7542-8ADA-3D3E8F9DF653}" type="datetime1">
              <a:rPr lang="en-US" smtClean="0"/>
              <a:t>9/3/18</a:t>
            </a:fld>
            <a:endParaRPr lang="en-US"/>
          </a:p>
        </p:txBody>
      </p:sp>
      <p:sp>
        <p:nvSpPr>
          <p:cNvPr id="5" name="Footer Placeholder 4">
            <a:extLst>
              <a:ext uri="{FF2B5EF4-FFF2-40B4-BE49-F238E27FC236}">
                <a16:creationId xmlns:a16="http://schemas.microsoft.com/office/drawing/2014/main" id="{62520990-3165-E049-8860-0954CEC6837C}"/>
              </a:ext>
            </a:extLst>
          </p:cNvPr>
          <p:cNvSpPr>
            <a:spLocks noGrp="1"/>
          </p:cNvSpPr>
          <p:nvPr>
            <p:ph type="ftr" sz="quarter" idx="11"/>
          </p:nvPr>
        </p:nvSpPr>
        <p:spPr/>
        <p:txBody>
          <a:bodyPr/>
          <a:lstStyle/>
          <a:p>
            <a:r>
              <a:rPr lang="en-US"/>
              <a:t>www.linkedin.com/in/mrdavidcallaghan</a:t>
            </a:r>
          </a:p>
        </p:txBody>
      </p:sp>
      <p:sp>
        <p:nvSpPr>
          <p:cNvPr id="6" name="Slide Number Placeholder 5">
            <a:extLst>
              <a:ext uri="{FF2B5EF4-FFF2-40B4-BE49-F238E27FC236}">
                <a16:creationId xmlns:a16="http://schemas.microsoft.com/office/drawing/2014/main" id="{15DD548B-FF11-8A46-BB62-25D38124ECA9}"/>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1037567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932D7-A89C-4243-8C12-B4E15910F0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2BC6B8-A0A4-2541-998F-FFE4C24321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693D9A3-C8FE-3241-A1AF-4031D51758B8}"/>
              </a:ext>
            </a:extLst>
          </p:cNvPr>
          <p:cNvSpPr>
            <a:spLocks noGrp="1"/>
          </p:cNvSpPr>
          <p:nvPr>
            <p:ph type="dt" sz="half" idx="10"/>
          </p:nvPr>
        </p:nvSpPr>
        <p:spPr/>
        <p:txBody>
          <a:bodyPr/>
          <a:lstStyle/>
          <a:p>
            <a:fld id="{1DEFB291-5E0B-DB4E-98BF-C5C6A3D38E09}" type="datetime1">
              <a:rPr lang="en-US" smtClean="0"/>
              <a:t>9/3/18</a:t>
            </a:fld>
            <a:endParaRPr lang="en-US"/>
          </a:p>
        </p:txBody>
      </p:sp>
      <p:sp>
        <p:nvSpPr>
          <p:cNvPr id="5" name="Footer Placeholder 4">
            <a:extLst>
              <a:ext uri="{FF2B5EF4-FFF2-40B4-BE49-F238E27FC236}">
                <a16:creationId xmlns:a16="http://schemas.microsoft.com/office/drawing/2014/main" id="{963624CA-1ECB-A248-9F0D-E6A6CC460BC5}"/>
              </a:ext>
            </a:extLst>
          </p:cNvPr>
          <p:cNvSpPr>
            <a:spLocks noGrp="1"/>
          </p:cNvSpPr>
          <p:nvPr>
            <p:ph type="ftr" sz="quarter" idx="11"/>
          </p:nvPr>
        </p:nvSpPr>
        <p:spPr/>
        <p:txBody>
          <a:bodyPr/>
          <a:lstStyle/>
          <a:p>
            <a:r>
              <a:rPr lang="en-US"/>
              <a:t>www.linkedin.com/in/mrdavidcallaghan</a:t>
            </a:r>
          </a:p>
        </p:txBody>
      </p:sp>
      <p:sp>
        <p:nvSpPr>
          <p:cNvPr id="6" name="Slide Number Placeholder 5">
            <a:extLst>
              <a:ext uri="{FF2B5EF4-FFF2-40B4-BE49-F238E27FC236}">
                <a16:creationId xmlns:a16="http://schemas.microsoft.com/office/drawing/2014/main" id="{5F5398EC-BDB0-D34E-B5F7-60811A3FF3C1}"/>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402634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15E57-6BF0-3641-AF52-536923DCEA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FB7321-FD73-5846-9B02-C55655FF04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2F541A-7F49-6D4A-9809-CAFB1FA7FC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7F48CD-3A60-F34C-9C87-EB72C3BEF8A2}"/>
              </a:ext>
            </a:extLst>
          </p:cNvPr>
          <p:cNvSpPr>
            <a:spLocks noGrp="1"/>
          </p:cNvSpPr>
          <p:nvPr>
            <p:ph type="dt" sz="half" idx="10"/>
          </p:nvPr>
        </p:nvSpPr>
        <p:spPr/>
        <p:txBody>
          <a:bodyPr/>
          <a:lstStyle/>
          <a:p>
            <a:fld id="{D4C29535-550F-5B42-94D7-7E17B873A1C5}" type="datetime1">
              <a:rPr lang="en-US" smtClean="0"/>
              <a:t>9/3/18</a:t>
            </a:fld>
            <a:endParaRPr lang="en-US"/>
          </a:p>
        </p:txBody>
      </p:sp>
      <p:sp>
        <p:nvSpPr>
          <p:cNvPr id="6" name="Footer Placeholder 5">
            <a:extLst>
              <a:ext uri="{FF2B5EF4-FFF2-40B4-BE49-F238E27FC236}">
                <a16:creationId xmlns:a16="http://schemas.microsoft.com/office/drawing/2014/main" id="{BC9D6989-F510-4D49-8DCC-ADBD27EF29A6}"/>
              </a:ext>
            </a:extLst>
          </p:cNvPr>
          <p:cNvSpPr>
            <a:spLocks noGrp="1"/>
          </p:cNvSpPr>
          <p:nvPr>
            <p:ph type="ftr" sz="quarter" idx="11"/>
          </p:nvPr>
        </p:nvSpPr>
        <p:spPr/>
        <p:txBody>
          <a:bodyPr/>
          <a:lstStyle/>
          <a:p>
            <a:r>
              <a:rPr lang="en-US"/>
              <a:t>www.linkedin.com/in/mrdavidcallaghan</a:t>
            </a:r>
          </a:p>
        </p:txBody>
      </p:sp>
      <p:sp>
        <p:nvSpPr>
          <p:cNvPr id="7" name="Slide Number Placeholder 6">
            <a:extLst>
              <a:ext uri="{FF2B5EF4-FFF2-40B4-BE49-F238E27FC236}">
                <a16:creationId xmlns:a16="http://schemas.microsoft.com/office/drawing/2014/main" id="{F5ADA163-D0DB-764E-A429-A8184F7CDF77}"/>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3075829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8EED-8070-8B43-B2F0-32E0094ECC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FE9EBB-F9E7-054F-9642-44850DEF4C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3B77D96-DC16-874F-964C-96F8DF550AD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00DE83-C6E6-4741-A539-D44738FC2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4ECDA93-AFE4-0448-A29C-AC2866DB8A7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FB3CC3-F16A-4B48-BA57-813DC4BDA436}"/>
              </a:ext>
            </a:extLst>
          </p:cNvPr>
          <p:cNvSpPr>
            <a:spLocks noGrp="1"/>
          </p:cNvSpPr>
          <p:nvPr>
            <p:ph type="dt" sz="half" idx="10"/>
          </p:nvPr>
        </p:nvSpPr>
        <p:spPr/>
        <p:txBody>
          <a:bodyPr/>
          <a:lstStyle/>
          <a:p>
            <a:fld id="{B5C63FEA-3A1E-2C43-9A83-BE8ED19C67FC}" type="datetime1">
              <a:rPr lang="en-US" smtClean="0"/>
              <a:t>9/3/18</a:t>
            </a:fld>
            <a:endParaRPr lang="en-US"/>
          </a:p>
        </p:txBody>
      </p:sp>
      <p:sp>
        <p:nvSpPr>
          <p:cNvPr id="8" name="Footer Placeholder 7">
            <a:extLst>
              <a:ext uri="{FF2B5EF4-FFF2-40B4-BE49-F238E27FC236}">
                <a16:creationId xmlns:a16="http://schemas.microsoft.com/office/drawing/2014/main" id="{DD28503A-B703-1541-8E5E-82BC6F62D9B3}"/>
              </a:ext>
            </a:extLst>
          </p:cNvPr>
          <p:cNvSpPr>
            <a:spLocks noGrp="1"/>
          </p:cNvSpPr>
          <p:nvPr>
            <p:ph type="ftr" sz="quarter" idx="11"/>
          </p:nvPr>
        </p:nvSpPr>
        <p:spPr/>
        <p:txBody>
          <a:bodyPr/>
          <a:lstStyle/>
          <a:p>
            <a:r>
              <a:rPr lang="en-US"/>
              <a:t>www.linkedin.com/in/mrdavidcallaghan</a:t>
            </a:r>
          </a:p>
        </p:txBody>
      </p:sp>
      <p:sp>
        <p:nvSpPr>
          <p:cNvPr id="9" name="Slide Number Placeholder 8">
            <a:extLst>
              <a:ext uri="{FF2B5EF4-FFF2-40B4-BE49-F238E27FC236}">
                <a16:creationId xmlns:a16="http://schemas.microsoft.com/office/drawing/2014/main" id="{0B6E3F4D-CF95-1446-A0DA-3832E18E2ADE}"/>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3513981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5C08-BA72-5247-A9D5-7BA9F07D13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4057C0-4A4A-0142-892C-31435264F578}"/>
              </a:ext>
            </a:extLst>
          </p:cNvPr>
          <p:cNvSpPr>
            <a:spLocks noGrp="1"/>
          </p:cNvSpPr>
          <p:nvPr>
            <p:ph type="dt" sz="half" idx="10"/>
          </p:nvPr>
        </p:nvSpPr>
        <p:spPr/>
        <p:txBody>
          <a:bodyPr/>
          <a:lstStyle/>
          <a:p>
            <a:fld id="{A5C67E07-1567-9544-BBFD-98D5EC64229A}" type="datetime1">
              <a:rPr lang="en-US" smtClean="0"/>
              <a:t>9/3/18</a:t>
            </a:fld>
            <a:endParaRPr lang="en-US"/>
          </a:p>
        </p:txBody>
      </p:sp>
      <p:sp>
        <p:nvSpPr>
          <p:cNvPr id="4" name="Footer Placeholder 3">
            <a:extLst>
              <a:ext uri="{FF2B5EF4-FFF2-40B4-BE49-F238E27FC236}">
                <a16:creationId xmlns:a16="http://schemas.microsoft.com/office/drawing/2014/main" id="{C27C77E1-BE47-D446-8569-B683F9AD6C9E}"/>
              </a:ext>
            </a:extLst>
          </p:cNvPr>
          <p:cNvSpPr>
            <a:spLocks noGrp="1"/>
          </p:cNvSpPr>
          <p:nvPr>
            <p:ph type="ftr" sz="quarter" idx="11"/>
          </p:nvPr>
        </p:nvSpPr>
        <p:spPr/>
        <p:txBody>
          <a:bodyPr/>
          <a:lstStyle/>
          <a:p>
            <a:r>
              <a:rPr lang="en-US"/>
              <a:t>www.linkedin.com/in/mrdavidcallaghan</a:t>
            </a:r>
          </a:p>
        </p:txBody>
      </p:sp>
      <p:sp>
        <p:nvSpPr>
          <p:cNvPr id="5" name="Slide Number Placeholder 4">
            <a:extLst>
              <a:ext uri="{FF2B5EF4-FFF2-40B4-BE49-F238E27FC236}">
                <a16:creationId xmlns:a16="http://schemas.microsoft.com/office/drawing/2014/main" id="{565ED1A4-F664-D74B-A220-0066EDA8EA3B}"/>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905384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24735-62D0-9E4F-A6BB-919BC09C19D6}"/>
              </a:ext>
            </a:extLst>
          </p:cNvPr>
          <p:cNvSpPr>
            <a:spLocks noGrp="1"/>
          </p:cNvSpPr>
          <p:nvPr>
            <p:ph type="dt" sz="half" idx="10"/>
          </p:nvPr>
        </p:nvSpPr>
        <p:spPr/>
        <p:txBody>
          <a:bodyPr/>
          <a:lstStyle/>
          <a:p>
            <a:fld id="{1260A8B2-AD12-B047-A151-21AC3ED5E59B}" type="datetime1">
              <a:rPr lang="en-US" smtClean="0"/>
              <a:t>9/3/18</a:t>
            </a:fld>
            <a:endParaRPr lang="en-US"/>
          </a:p>
        </p:txBody>
      </p:sp>
      <p:sp>
        <p:nvSpPr>
          <p:cNvPr id="3" name="Footer Placeholder 2">
            <a:extLst>
              <a:ext uri="{FF2B5EF4-FFF2-40B4-BE49-F238E27FC236}">
                <a16:creationId xmlns:a16="http://schemas.microsoft.com/office/drawing/2014/main" id="{6F2BD845-4E31-124E-8EBF-539FC07B99B4}"/>
              </a:ext>
            </a:extLst>
          </p:cNvPr>
          <p:cNvSpPr>
            <a:spLocks noGrp="1"/>
          </p:cNvSpPr>
          <p:nvPr>
            <p:ph type="ftr" sz="quarter" idx="11"/>
          </p:nvPr>
        </p:nvSpPr>
        <p:spPr/>
        <p:txBody>
          <a:bodyPr/>
          <a:lstStyle/>
          <a:p>
            <a:r>
              <a:rPr lang="en-US"/>
              <a:t>www.linkedin.com/in/mrdavidcallaghan</a:t>
            </a:r>
          </a:p>
        </p:txBody>
      </p:sp>
      <p:sp>
        <p:nvSpPr>
          <p:cNvPr id="4" name="Slide Number Placeholder 3">
            <a:extLst>
              <a:ext uri="{FF2B5EF4-FFF2-40B4-BE49-F238E27FC236}">
                <a16:creationId xmlns:a16="http://schemas.microsoft.com/office/drawing/2014/main" id="{843EF6DD-8673-864A-8E9B-77144067596F}"/>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2746088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51C6-B2C6-D94C-A40D-1BB59C6EA9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8F342C-B328-604B-8734-792F600E9F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0EFFB8-60F6-1F44-8DE9-788B1F5036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D002D55-94AC-3148-A097-FA78AED4F3DA}"/>
              </a:ext>
            </a:extLst>
          </p:cNvPr>
          <p:cNvSpPr>
            <a:spLocks noGrp="1"/>
          </p:cNvSpPr>
          <p:nvPr>
            <p:ph type="dt" sz="half" idx="10"/>
          </p:nvPr>
        </p:nvSpPr>
        <p:spPr/>
        <p:txBody>
          <a:bodyPr/>
          <a:lstStyle/>
          <a:p>
            <a:fld id="{0E16EFC5-D6BA-FB42-83C3-A34D50B237E4}" type="datetime1">
              <a:rPr lang="en-US" smtClean="0"/>
              <a:t>9/3/18</a:t>
            </a:fld>
            <a:endParaRPr lang="en-US"/>
          </a:p>
        </p:txBody>
      </p:sp>
      <p:sp>
        <p:nvSpPr>
          <p:cNvPr id="6" name="Footer Placeholder 5">
            <a:extLst>
              <a:ext uri="{FF2B5EF4-FFF2-40B4-BE49-F238E27FC236}">
                <a16:creationId xmlns:a16="http://schemas.microsoft.com/office/drawing/2014/main" id="{ABC84A08-4923-3142-AC9A-3696DA8E5FBD}"/>
              </a:ext>
            </a:extLst>
          </p:cNvPr>
          <p:cNvSpPr>
            <a:spLocks noGrp="1"/>
          </p:cNvSpPr>
          <p:nvPr>
            <p:ph type="ftr" sz="quarter" idx="11"/>
          </p:nvPr>
        </p:nvSpPr>
        <p:spPr/>
        <p:txBody>
          <a:bodyPr/>
          <a:lstStyle/>
          <a:p>
            <a:r>
              <a:rPr lang="en-US"/>
              <a:t>www.linkedin.com/in/mrdavidcallaghan</a:t>
            </a:r>
          </a:p>
        </p:txBody>
      </p:sp>
      <p:sp>
        <p:nvSpPr>
          <p:cNvPr id="7" name="Slide Number Placeholder 6">
            <a:extLst>
              <a:ext uri="{FF2B5EF4-FFF2-40B4-BE49-F238E27FC236}">
                <a16:creationId xmlns:a16="http://schemas.microsoft.com/office/drawing/2014/main" id="{2CA39B5D-6383-1C4D-AC27-253A9132914C}"/>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2618401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A7534-0768-6246-9DF3-E683AE8FAB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6AD2DB-1322-5246-9DB7-2BB198F0AF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AF9C7C-697B-D54C-B671-AB584B1F1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5ACCCE5-629B-EB4D-AFE9-26AA1E650BA4}"/>
              </a:ext>
            </a:extLst>
          </p:cNvPr>
          <p:cNvSpPr>
            <a:spLocks noGrp="1"/>
          </p:cNvSpPr>
          <p:nvPr>
            <p:ph type="dt" sz="half" idx="10"/>
          </p:nvPr>
        </p:nvSpPr>
        <p:spPr/>
        <p:txBody>
          <a:bodyPr/>
          <a:lstStyle/>
          <a:p>
            <a:fld id="{3643B914-E899-1049-99C2-339073BB4233}" type="datetime1">
              <a:rPr lang="en-US" smtClean="0"/>
              <a:t>9/3/18</a:t>
            </a:fld>
            <a:endParaRPr lang="en-US"/>
          </a:p>
        </p:txBody>
      </p:sp>
      <p:sp>
        <p:nvSpPr>
          <p:cNvPr id="6" name="Footer Placeholder 5">
            <a:extLst>
              <a:ext uri="{FF2B5EF4-FFF2-40B4-BE49-F238E27FC236}">
                <a16:creationId xmlns:a16="http://schemas.microsoft.com/office/drawing/2014/main" id="{6ADA5D34-EF84-D94E-B481-7112CDE5F99A}"/>
              </a:ext>
            </a:extLst>
          </p:cNvPr>
          <p:cNvSpPr>
            <a:spLocks noGrp="1"/>
          </p:cNvSpPr>
          <p:nvPr>
            <p:ph type="ftr" sz="quarter" idx="11"/>
          </p:nvPr>
        </p:nvSpPr>
        <p:spPr/>
        <p:txBody>
          <a:bodyPr/>
          <a:lstStyle/>
          <a:p>
            <a:r>
              <a:rPr lang="en-US"/>
              <a:t>www.linkedin.com/in/mrdavidcallaghan</a:t>
            </a:r>
          </a:p>
        </p:txBody>
      </p:sp>
      <p:sp>
        <p:nvSpPr>
          <p:cNvPr id="7" name="Slide Number Placeholder 6">
            <a:extLst>
              <a:ext uri="{FF2B5EF4-FFF2-40B4-BE49-F238E27FC236}">
                <a16:creationId xmlns:a16="http://schemas.microsoft.com/office/drawing/2014/main" id="{DD88C282-BEBE-CF43-B88F-305E26695885}"/>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336659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051B32-EDFF-8346-B1CD-6295A1B458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2BF0DD-95A7-C543-BB7D-D28E9F0748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04E51A-7A34-D44D-95AF-ABF1A84F78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2F090D-28B9-C54E-AF9D-DD4F89773237}" type="datetime1">
              <a:rPr lang="en-US" smtClean="0"/>
              <a:t>9/3/18</a:t>
            </a:fld>
            <a:endParaRPr lang="en-US"/>
          </a:p>
        </p:txBody>
      </p:sp>
      <p:sp>
        <p:nvSpPr>
          <p:cNvPr id="5" name="Footer Placeholder 4">
            <a:extLst>
              <a:ext uri="{FF2B5EF4-FFF2-40B4-BE49-F238E27FC236}">
                <a16:creationId xmlns:a16="http://schemas.microsoft.com/office/drawing/2014/main" id="{7A8016B1-3A3D-5440-9C54-6E77EFA04A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www.linkedin.com/in/mrdavidcallaghan</a:t>
            </a:r>
          </a:p>
        </p:txBody>
      </p:sp>
      <p:sp>
        <p:nvSpPr>
          <p:cNvPr id="6" name="Slide Number Placeholder 5">
            <a:extLst>
              <a:ext uri="{FF2B5EF4-FFF2-40B4-BE49-F238E27FC236}">
                <a16:creationId xmlns:a16="http://schemas.microsoft.com/office/drawing/2014/main" id="{98AE801A-AAD7-E942-8E5F-FDF821A751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92F893-E6A6-564D-9DFB-268A5A2DC65C}" type="slidenum">
              <a:rPr lang="en-US" smtClean="0"/>
              <a:t>‹#›</a:t>
            </a:fld>
            <a:endParaRPr lang="en-US"/>
          </a:p>
        </p:txBody>
      </p:sp>
    </p:spTree>
    <p:extLst>
      <p:ext uri="{BB962C8B-B14F-4D97-AF65-F5344CB8AC3E}">
        <p14:creationId xmlns:p14="http://schemas.microsoft.com/office/powerpoint/2010/main" val="195031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2cData/modern_data_lab/blob/develop/README.md" TargetMode="External"/><Relationship Id="rId3" Type="http://schemas.openxmlformats.org/officeDocument/2006/relationships/image" Target="../media/image26.tiff"/><Relationship Id="rId7" Type="http://schemas.openxmlformats.org/officeDocument/2006/relationships/hyperlink" Target="https://github.com/2cData/modern_data_lab/blob/develop/hadoop/Lab%20One.m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1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14.xml.rels><?xml version="1.0" encoding="UTF-8" standalone="yes"?>
<Relationships xmlns="http://schemas.openxmlformats.org/package/2006/relationships"><Relationship Id="rId3" Type="http://schemas.openxmlformats.org/officeDocument/2006/relationships/hyperlink" Target="https://hadoop.apache.org/docs/r3.0.1/hadoop-project-dist/hadoop-common/SingleCluster.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hadoop.apache.org/docs/r3.0.1/hadoop-mapreduce-client/hadoop-mapreduce-client-core/MapReduceTutorial.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hadoop.apache.org/docs/r3.0.1/hadoop-project-dist/hadoop-common/SingleCluster.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hadoop.apache.org/docs/r3.0.1/hadoop-mapreduce-client/hadoop-mapreduce-client-core/MapReduceTutorial.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18.xml.rels><?xml version="1.0" encoding="UTF-8" standalone="yes"?>
<Relationships xmlns="http://schemas.openxmlformats.org/package/2006/relationships"><Relationship Id="rId3" Type="http://schemas.openxmlformats.org/officeDocument/2006/relationships/hyperlink" Target="https://hadoop.apache.org/docs/r3.0.1/hadoop-project-dist/hadoop-common/SingleCluster.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hadoop.apache.org/docs/r3.0.1/hadoop-mapreduce-client/hadoop-mapreduce-client-core/MapReduceTutorial.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 Id="rId9"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hyperlink" Target="https://hadoop.apache.org/docs/r3.0.1/hadoop-project-dist/hadoop-common/SingleCluster.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hadoop.apache.org/docs/r3.0.1/hadoop-mapreduce-client/hadoop-mapreduce-client-core/MapReduceTutorial.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tiff"/><Relationship Id="rId7" Type="http://schemas.openxmlformats.org/officeDocument/2006/relationships/image" Target="../media/image41.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8.tiff"/></Relationships>
</file>

<file path=ppt/slides/_rels/slide2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24.xml.rels><?xml version="1.0" encoding="UTF-8" standalone="yes"?>
<Relationships xmlns="http://schemas.openxmlformats.org/package/2006/relationships"><Relationship Id="rId3" Type="http://schemas.openxmlformats.org/officeDocument/2006/relationships/hyperlink" Target="http://apache.crihan.fr/dist/hadoop/common/hadoop-2.8.2/hadoop-2.8.2.tar.gz"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tiff"/><Relationship Id="rId7" Type="http://schemas.openxmlformats.org/officeDocument/2006/relationships/image" Target="../media/image47.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6.tiff"/><Relationship Id="rId5" Type="http://schemas.openxmlformats.org/officeDocument/2006/relationships/image" Target="../media/image45.tiff"/><Relationship Id="rId4" Type="http://schemas.openxmlformats.org/officeDocument/2006/relationships/image" Target="../media/image44.tiff"/></Relationships>
</file>

<file path=ppt/slides/_rels/slide2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2.tiff"/><Relationship Id="rId4" Type="http://schemas.openxmlformats.org/officeDocument/2006/relationships/image" Target="../media/image44.tiff"/></Relationships>
</file>

<file path=ppt/slides/_rels/slide3.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51.tiff"/><Relationship Id="rId3" Type="http://schemas.openxmlformats.org/officeDocument/2006/relationships/image" Target="../media/image13.tiff"/><Relationship Id="rId7" Type="http://schemas.openxmlformats.org/officeDocument/2006/relationships/image" Target="../media/image50.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9.tiff"/><Relationship Id="rId5" Type="http://schemas.openxmlformats.org/officeDocument/2006/relationships/image" Target="../media/image48.tiff"/><Relationship Id="rId4" Type="http://schemas.openxmlformats.org/officeDocument/2006/relationships/image" Target="../media/image33.tiff"/></Relationships>
</file>

<file path=ppt/slides/_rels/slide32.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tiff"/><Relationship Id="rId5" Type="http://schemas.openxmlformats.org/officeDocument/2006/relationships/image" Target="../media/image42.tiff"/><Relationship Id="rId4" Type="http://schemas.openxmlformats.org/officeDocument/2006/relationships/image" Target="../media/image44.tif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tiff"/><Relationship Id="rId7" Type="http://schemas.openxmlformats.org/officeDocument/2006/relationships/image" Target="../media/image56.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5.tiff"/><Relationship Id="rId5" Type="http://schemas.openxmlformats.org/officeDocument/2006/relationships/image" Target="../media/image54.tiff"/><Relationship Id="rId4" Type="http://schemas.openxmlformats.org/officeDocument/2006/relationships/image" Target="../media/image53.tiff"/></Relationships>
</file>

<file path=ppt/slides/_rels/slide35.xml.rels><?xml version="1.0" encoding="UTF-8" standalone="yes"?>
<Relationships xmlns="http://schemas.openxmlformats.org/package/2006/relationships"><Relationship Id="rId3" Type="http://schemas.openxmlformats.org/officeDocument/2006/relationships/image" Target="../media/image36.tiff"/><Relationship Id="rId7" Type="http://schemas.openxmlformats.org/officeDocument/2006/relationships/image" Target="../media/image57.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8.tiff"/><Relationship Id="rId5" Type="http://schemas.openxmlformats.org/officeDocument/2006/relationships/image" Target="../media/image42.tiff"/><Relationship Id="rId4" Type="http://schemas.openxmlformats.org/officeDocument/2006/relationships/image" Target="../media/image44.tiff"/></Relationships>
</file>

<file path=ppt/slides/_rels/slide36.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hyperlink" Target="https://github.com/2cData/modern_data_lab" TargetMode="External"/><Relationship Id="rId7" Type="http://schemas.openxmlformats.org/officeDocument/2006/relationships/image" Target="../media/image23.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22.tiff"/><Relationship Id="rId4" Type="http://schemas.openxmlformats.org/officeDocument/2006/relationships/image" Target="../media/image2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89CC6-FF13-9D47-9145-7AD09138043C}"/>
              </a:ext>
            </a:extLst>
          </p:cNvPr>
          <p:cNvSpPr>
            <a:spLocks noGrp="1"/>
          </p:cNvSpPr>
          <p:nvPr>
            <p:ph type="ctrTitle"/>
          </p:nvPr>
        </p:nvSpPr>
        <p:spPr/>
        <p:txBody>
          <a:bodyPr/>
          <a:lstStyle/>
          <a:p>
            <a:r>
              <a:rPr lang="en-US" dirty="0"/>
              <a:t>Practical Guide to</a:t>
            </a:r>
            <a:br>
              <a:rPr lang="en-US" dirty="0"/>
            </a:br>
            <a:r>
              <a:rPr lang="en-US" dirty="0"/>
              <a:t>A Career in Modern Data</a:t>
            </a:r>
          </a:p>
        </p:txBody>
      </p:sp>
      <p:sp>
        <p:nvSpPr>
          <p:cNvPr id="3" name="Subtitle 2">
            <a:extLst>
              <a:ext uri="{FF2B5EF4-FFF2-40B4-BE49-F238E27FC236}">
                <a16:creationId xmlns:a16="http://schemas.microsoft.com/office/drawing/2014/main" id="{23349A4B-5FC6-C145-B0B2-530BAA065639}"/>
              </a:ext>
            </a:extLst>
          </p:cNvPr>
          <p:cNvSpPr>
            <a:spLocks noGrp="1"/>
          </p:cNvSpPr>
          <p:nvPr>
            <p:ph type="subTitle" idx="1"/>
          </p:nvPr>
        </p:nvSpPr>
        <p:spPr>
          <a:xfrm>
            <a:off x="1524000" y="4867422"/>
            <a:ext cx="9144000" cy="390378"/>
          </a:xfrm>
        </p:spPr>
        <p:txBody>
          <a:bodyPr>
            <a:normAutofit fontScale="92500" lnSpcReduction="10000"/>
          </a:bodyPr>
          <a:lstStyle/>
          <a:p>
            <a:r>
              <a:rPr lang="en-US" dirty="0"/>
              <a:t>David Callaghan</a:t>
            </a:r>
          </a:p>
        </p:txBody>
      </p:sp>
    </p:spTree>
    <p:extLst>
      <p:ext uri="{BB962C8B-B14F-4D97-AF65-F5344CB8AC3E}">
        <p14:creationId xmlns:p14="http://schemas.microsoft.com/office/powerpoint/2010/main" val="3200192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B0C-E906-1D42-9F94-C7A2CFDC3085}"/>
              </a:ext>
            </a:extLst>
          </p:cNvPr>
          <p:cNvSpPr>
            <a:spLocks noGrp="1"/>
          </p:cNvSpPr>
          <p:nvPr>
            <p:ph type="title"/>
          </p:nvPr>
        </p:nvSpPr>
        <p:spPr/>
        <p:txBody>
          <a:bodyPr/>
          <a:lstStyle/>
          <a:p>
            <a:r>
              <a:rPr lang="en-US" dirty="0"/>
              <a:t>What is Hadoop?</a:t>
            </a:r>
          </a:p>
        </p:txBody>
      </p:sp>
      <p:sp>
        <p:nvSpPr>
          <p:cNvPr id="3" name="Content Placeholder 2">
            <a:extLst>
              <a:ext uri="{FF2B5EF4-FFF2-40B4-BE49-F238E27FC236}">
                <a16:creationId xmlns:a16="http://schemas.microsoft.com/office/drawing/2014/main" id="{BE58AEE3-EB57-7646-A3CC-9BE7ECFA3A54}"/>
              </a:ext>
            </a:extLst>
          </p:cNvPr>
          <p:cNvSpPr>
            <a:spLocks noGrp="1"/>
          </p:cNvSpPr>
          <p:nvPr>
            <p:ph idx="1"/>
          </p:nvPr>
        </p:nvSpPr>
        <p:spPr/>
        <p:txBody>
          <a:bodyPr/>
          <a:lstStyle/>
          <a:p>
            <a:pPr marL="0" indent="0" algn="ctr">
              <a:buNone/>
            </a:pPr>
            <a:r>
              <a:rPr lang="en-US" dirty="0"/>
              <a:t>Hadoop is a distributed data storage and processing platform.</a:t>
            </a:r>
          </a:p>
          <a:p>
            <a:endParaRPr lang="en-US" dirty="0"/>
          </a:p>
          <a:p>
            <a:endParaRPr lang="en-US" dirty="0"/>
          </a:p>
        </p:txBody>
      </p:sp>
      <p:sp>
        <p:nvSpPr>
          <p:cNvPr id="4" name="Footer Placeholder 3">
            <a:extLst>
              <a:ext uri="{FF2B5EF4-FFF2-40B4-BE49-F238E27FC236}">
                <a16:creationId xmlns:a16="http://schemas.microsoft.com/office/drawing/2014/main" id="{6FED02FD-3385-2F46-8C43-11EBE92C7E7A}"/>
              </a:ext>
            </a:extLst>
          </p:cNvPr>
          <p:cNvSpPr>
            <a:spLocks noGrp="1"/>
          </p:cNvSpPr>
          <p:nvPr>
            <p:ph type="ftr" sz="quarter" idx="11"/>
          </p:nvPr>
        </p:nvSpPr>
        <p:spPr/>
        <p:txBody>
          <a:bodyPr/>
          <a:lstStyle/>
          <a:p>
            <a:r>
              <a:rPr lang="en-US"/>
              <a:t>www.linkedin.com/in/mrdavidcallaghan</a:t>
            </a:r>
          </a:p>
        </p:txBody>
      </p:sp>
      <p:pic>
        <p:nvPicPr>
          <p:cNvPr id="5" name="Picture 4">
            <a:extLst>
              <a:ext uri="{FF2B5EF4-FFF2-40B4-BE49-F238E27FC236}">
                <a16:creationId xmlns:a16="http://schemas.microsoft.com/office/drawing/2014/main" id="{631ACA8D-A052-6A40-B4EE-ED4FFBB4C7F9}"/>
              </a:ext>
            </a:extLst>
          </p:cNvPr>
          <p:cNvPicPr>
            <a:picLocks noChangeAspect="1"/>
          </p:cNvPicPr>
          <p:nvPr/>
        </p:nvPicPr>
        <p:blipFill>
          <a:blip r:embed="rId2"/>
          <a:stretch>
            <a:fillRect/>
          </a:stretch>
        </p:blipFill>
        <p:spPr>
          <a:xfrm>
            <a:off x="4038600" y="2284577"/>
            <a:ext cx="3911600" cy="3982079"/>
          </a:xfrm>
          <a:prstGeom prst="rect">
            <a:avLst/>
          </a:prstGeom>
        </p:spPr>
      </p:pic>
    </p:spTree>
    <p:extLst>
      <p:ext uri="{BB962C8B-B14F-4D97-AF65-F5344CB8AC3E}">
        <p14:creationId xmlns:p14="http://schemas.microsoft.com/office/powerpoint/2010/main" val="3769339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1: Minimum Viable Hadoop</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www.linkedin.com/in/mrdavidcallaghan</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goal is to set up a single node Hadoop cluster on your local machines manually.</a:t>
            </a:r>
          </a:p>
        </p:txBody>
      </p:sp>
      <p:pic>
        <p:nvPicPr>
          <p:cNvPr id="11" name="Picture 10">
            <a:extLst>
              <a:ext uri="{FF2B5EF4-FFF2-40B4-BE49-F238E27FC236}">
                <a16:creationId xmlns:a16="http://schemas.microsoft.com/office/drawing/2014/main" id="{01BE9E1D-7260-ED47-A195-186EB9900B2A}"/>
              </a:ext>
            </a:extLst>
          </p:cNvPr>
          <p:cNvPicPr>
            <a:picLocks noChangeAspect="1"/>
          </p:cNvPicPr>
          <p:nvPr/>
        </p:nvPicPr>
        <p:blipFill>
          <a:blip r:embed="rId3"/>
          <a:stretch>
            <a:fillRect/>
          </a:stretch>
        </p:blipFill>
        <p:spPr>
          <a:xfrm>
            <a:off x="1102785" y="2748353"/>
            <a:ext cx="1384300" cy="1460500"/>
          </a:xfrm>
          <a:prstGeom prst="rect">
            <a:avLst/>
          </a:prstGeom>
        </p:spPr>
      </p:pic>
      <p:pic>
        <p:nvPicPr>
          <p:cNvPr id="12" name="Picture 11">
            <a:extLst>
              <a:ext uri="{FF2B5EF4-FFF2-40B4-BE49-F238E27FC236}">
                <a16:creationId xmlns:a16="http://schemas.microsoft.com/office/drawing/2014/main" id="{A8E6B47C-405B-3B45-8722-DEDC88A500F6}"/>
              </a:ext>
            </a:extLst>
          </p:cNvPr>
          <p:cNvPicPr>
            <a:picLocks noChangeAspect="1"/>
          </p:cNvPicPr>
          <p:nvPr/>
        </p:nvPicPr>
        <p:blipFill>
          <a:blip r:embed="rId4"/>
          <a:stretch>
            <a:fillRect/>
          </a:stretch>
        </p:blipFill>
        <p:spPr>
          <a:xfrm>
            <a:off x="3550708" y="4857750"/>
            <a:ext cx="1358900" cy="1498600"/>
          </a:xfrm>
          <a:prstGeom prst="rect">
            <a:avLst/>
          </a:prstGeom>
        </p:spPr>
      </p:pic>
      <p:pic>
        <p:nvPicPr>
          <p:cNvPr id="13" name="Picture 12">
            <a:extLst>
              <a:ext uri="{FF2B5EF4-FFF2-40B4-BE49-F238E27FC236}">
                <a16:creationId xmlns:a16="http://schemas.microsoft.com/office/drawing/2014/main" id="{E750EF1F-31C0-8A4C-B2FA-86CE6F0623E1}"/>
              </a:ext>
            </a:extLst>
          </p:cNvPr>
          <p:cNvPicPr>
            <a:picLocks noChangeAspect="1"/>
          </p:cNvPicPr>
          <p:nvPr/>
        </p:nvPicPr>
        <p:blipFill>
          <a:blip r:embed="rId5"/>
          <a:stretch>
            <a:fillRect/>
          </a:stretch>
        </p:blipFill>
        <p:spPr>
          <a:xfrm>
            <a:off x="940154" y="4895850"/>
            <a:ext cx="1384300" cy="1460500"/>
          </a:xfrm>
          <a:prstGeom prst="rect">
            <a:avLst/>
          </a:prstGeom>
        </p:spPr>
      </p:pic>
      <p:pic>
        <p:nvPicPr>
          <p:cNvPr id="14" name="Picture 13">
            <a:extLst>
              <a:ext uri="{FF2B5EF4-FFF2-40B4-BE49-F238E27FC236}">
                <a16:creationId xmlns:a16="http://schemas.microsoft.com/office/drawing/2014/main" id="{8752D8DA-6E7B-6940-A069-1944ADF58BED}"/>
              </a:ext>
            </a:extLst>
          </p:cNvPr>
          <p:cNvPicPr>
            <a:picLocks noChangeAspect="1"/>
          </p:cNvPicPr>
          <p:nvPr/>
        </p:nvPicPr>
        <p:blipFill>
          <a:blip r:embed="rId6"/>
          <a:stretch>
            <a:fillRect/>
          </a:stretch>
        </p:blipFill>
        <p:spPr>
          <a:xfrm>
            <a:off x="2232731" y="4895850"/>
            <a:ext cx="1384300" cy="1460500"/>
          </a:xfrm>
          <a:prstGeom prst="rect">
            <a:avLst/>
          </a:prstGeom>
        </p:spPr>
      </p:pic>
      <p:sp>
        <p:nvSpPr>
          <p:cNvPr id="18" name="TextBox 17">
            <a:extLst>
              <a:ext uri="{FF2B5EF4-FFF2-40B4-BE49-F238E27FC236}">
                <a16:creationId xmlns:a16="http://schemas.microsoft.com/office/drawing/2014/main" id="{8241CC7E-6EBB-E144-AC2D-6B5B31CCEDF2}"/>
              </a:ext>
            </a:extLst>
          </p:cNvPr>
          <p:cNvSpPr txBox="1"/>
          <p:nvPr/>
        </p:nvSpPr>
        <p:spPr>
          <a:xfrm>
            <a:off x="2667706" y="2664358"/>
            <a:ext cx="9038871" cy="1754326"/>
          </a:xfrm>
          <a:prstGeom prst="rect">
            <a:avLst/>
          </a:prstGeom>
          <a:noFill/>
        </p:spPr>
        <p:txBody>
          <a:bodyPr wrap="square" rtlCol="0">
            <a:spAutoFit/>
          </a:bodyPr>
          <a:lstStyle/>
          <a:p>
            <a:r>
              <a:rPr lang="en-US" dirty="0"/>
              <a:t>Lab:</a:t>
            </a:r>
          </a:p>
          <a:p>
            <a:r>
              <a:rPr lang="en-US" dirty="0">
                <a:hlinkClick r:id="rId7"/>
              </a:rPr>
              <a:t>https://github.com/2cData/modern_data_lab/blob/develop/hadoop/Lab%20One.md</a:t>
            </a:r>
            <a:endParaRPr lang="en-US" dirty="0"/>
          </a:p>
          <a:p>
            <a:endParaRPr lang="en-US" dirty="0"/>
          </a:p>
          <a:p>
            <a:r>
              <a:rPr lang="en-US" dirty="0"/>
              <a:t>Prerequisites:</a:t>
            </a:r>
          </a:p>
          <a:p>
            <a:r>
              <a:rPr lang="en-US" dirty="0"/>
              <a:t>Your </a:t>
            </a:r>
            <a:r>
              <a:rPr lang="en-US" dirty="0" err="1"/>
              <a:t>minimal_modern_data</a:t>
            </a:r>
            <a:r>
              <a:rPr lang="en-US" dirty="0"/>
              <a:t> Docker image</a:t>
            </a:r>
          </a:p>
          <a:p>
            <a:r>
              <a:rPr lang="en-US" dirty="0">
                <a:hlinkClick r:id="rId8"/>
              </a:rPr>
              <a:t>https://github.com/2cData/modern_data_lab/blob/develop/README.md</a:t>
            </a:r>
            <a:endParaRPr lang="en-US" dirty="0"/>
          </a:p>
        </p:txBody>
      </p:sp>
    </p:spTree>
    <p:extLst>
      <p:ext uri="{BB962C8B-B14F-4D97-AF65-F5344CB8AC3E}">
        <p14:creationId xmlns:p14="http://schemas.microsoft.com/office/powerpoint/2010/main" val="464522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B0C-E906-1D42-9F94-C7A2CFDC3085}"/>
              </a:ext>
            </a:extLst>
          </p:cNvPr>
          <p:cNvSpPr>
            <a:spLocks noGrp="1"/>
          </p:cNvSpPr>
          <p:nvPr>
            <p:ph type="title"/>
          </p:nvPr>
        </p:nvSpPr>
        <p:spPr/>
        <p:txBody>
          <a:bodyPr/>
          <a:lstStyle/>
          <a:p>
            <a:r>
              <a:rPr lang="en-US" dirty="0"/>
              <a:t>What is Hadoop?</a:t>
            </a:r>
          </a:p>
        </p:txBody>
      </p:sp>
      <p:sp>
        <p:nvSpPr>
          <p:cNvPr id="3" name="Content Placeholder 2">
            <a:extLst>
              <a:ext uri="{FF2B5EF4-FFF2-40B4-BE49-F238E27FC236}">
                <a16:creationId xmlns:a16="http://schemas.microsoft.com/office/drawing/2014/main" id="{BE58AEE3-EB57-7646-A3CC-9BE7ECFA3A54}"/>
              </a:ext>
            </a:extLst>
          </p:cNvPr>
          <p:cNvSpPr>
            <a:spLocks noGrp="1"/>
          </p:cNvSpPr>
          <p:nvPr>
            <p:ph idx="1"/>
          </p:nvPr>
        </p:nvSpPr>
        <p:spPr/>
        <p:txBody>
          <a:bodyPr/>
          <a:lstStyle/>
          <a:p>
            <a:pPr marL="0" indent="0" algn="ctr">
              <a:buNone/>
            </a:pPr>
            <a:r>
              <a:rPr lang="en-US" dirty="0"/>
              <a:t>Hadoop is a </a:t>
            </a:r>
            <a:r>
              <a:rPr lang="en-US" b="1" dirty="0"/>
              <a:t>distributed</a:t>
            </a:r>
            <a:r>
              <a:rPr lang="en-US" dirty="0"/>
              <a:t> data storage and processing platform.</a:t>
            </a:r>
          </a:p>
          <a:p>
            <a:endParaRPr lang="en-US" dirty="0"/>
          </a:p>
          <a:p>
            <a:endParaRPr lang="en-US" dirty="0"/>
          </a:p>
        </p:txBody>
      </p:sp>
      <p:sp>
        <p:nvSpPr>
          <p:cNvPr id="4" name="Footer Placeholder 3">
            <a:extLst>
              <a:ext uri="{FF2B5EF4-FFF2-40B4-BE49-F238E27FC236}">
                <a16:creationId xmlns:a16="http://schemas.microsoft.com/office/drawing/2014/main" id="{6FED02FD-3385-2F46-8C43-11EBE92C7E7A}"/>
              </a:ext>
            </a:extLst>
          </p:cNvPr>
          <p:cNvSpPr>
            <a:spLocks noGrp="1"/>
          </p:cNvSpPr>
          <p:nvPr>
            <p:ph type="ftr" sz="quarter" idx="11"/>
          </p:nvPr>
        </p:nvSpPr>
        <p:spPr/>
        <p:txBody>
          <a:bodyPr/>
          <a:lstStyle/>
          <a:p>
            <a:r>
              <a:rPr lang="en-US"/>
              <a:t>www.linkedin.com/in/mrdavidcallaghan</a:t>
            </a:r>
          </a:p>
        </p:txBody>
      </p:sp>
      <p:pic>
        <p:nvPicPr>
          <p:cNvPr id="6" name="Picture 5">
            <a:extLst>
              <a:ext uri="{FF2B5EF4-FFF2-40B4-BE49-F238E27FC236}">
                <a16:creationId xmlns:a16="http://schemas.microsoft.com/office/drawing/2014/main" id="{A69D419C-14B5-644E-A7DE-F124F519CE7B}"/>
              </a:ext>
            </a:extLst>
          </p:cNvPr>
          <p:cNvPicPr>
            <a:picLocks noChangeAspect="1"/>
          </p:cNvPicPr>
          <p:nvPr/>
        </p:nvPicPr>
        <p:blipFill>
          <a:blip r:embed="rId3"/>
          <a:stretch>
            <a:fillRect/>
          </a:stretch>
        </p:blipFill>
        <p:spPr>
          <a:xfrm>
            <a:off x="3104601" y="2433711"/>
            <a:ext cx="6180076" cy="3922638"/>
          </a:xfrm>
          <a:prstGeom prst="rect">
            <a:avLst/>
          </a:prstGeom>
        </p:spPr>
      </p:pic>
    </p:spTree>
    <p:extLst>
      <p:ext uri="{BB962C8B-B14F-4D97-AF65-F5344CB8AC3E}">
        <p14:creationId xmlns:p14="http://schemas.microsoft.com/office/powerpoint/2010/main" val="1816442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1: Minimum Viable Hadoop</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www.linkedin.com/in/mrdavidcallaghan</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goal is to set up a single node Hadoop cluster on your local machines manually.</a:t>
            </a:r>
          </a:p>
        </p:txBody>
      </p:sp>
      <p:pic>
        <p:nvPicPr>
          <p:cNvPr id="11" name="Picture 10">
            <a:extLst>
              <a:ext uri="{FF2B5EF4-FFF2-40B4-BE49-F238E27FC236}">
                <a16:creationId xmlns:a16="http://schemas.microsoft.com/office/drawing/2014/main" id="{01BE9E1D-7260-ED47-A195-186EB9900B2A}"/>
              </a:ext>
            </a:extLst>
          </p:cNvPr>
          <p:cNvPicPr>
            <a:picLocks noChangeAspect="1"/>
          </p:cNvPicPr>
          <p:nvPr/>
        </p:nvPicPr>
        <p:blipFill>
          <a:blip r:embed="rId3"/>
          <a:stretch>
            <a:fillRect/>
          </a:stretch>
        </p:blipFill>
        <p:spPr>
          <a:xfrm>
            <a:off x="1091495" y="2644777"/>
            <a:ext cx="1384300" cy="1460500"/>
          </a:xfrm>
          <a:prstGeom prst="rect">
            <a:avLst/>
          </a:prstGeom>
        </p:spPr>
      </p:pic>
      <p:pic>
        <p:nvPicPr>
          <p:cNvPr id="12" name="Picture 11">
            <a:extLst>
              <a:ext uri="{FF2B5EF4-FFF2-40B4-BE49-F238E27FC236}">
                <a16:creationId xmlns:a16="http://schemas.microsoft.com/office/drawing/2014/main" id="{A8E6B47C-405B-3B45-8722-DEDC88A500F6}"/>
              </a:ext>
            </a:extLst>
          </p:cNvPr>
          <p:cNvPicPr>
            <a:picLocks noChangeAspect="1"/>
          </p:cNvPicPr>
          <p:nvPr/>
        </p:nvPicPr>
        <p:blipFill>
          <a:blip r:embed="rId4"/>
          <a:stretch>
            <a:fillRect/>
          </a:stretch>
        </p:blipFill>
        <p:spPr>
          <a:xfrm>
            <a:off x="2947106" y="2589352"/>
            <a:ext cx="1358900" cy="1498600"/>
          </a:xfrm>
          <a:prstGeom prst="rect">
            <a:avLst/>
          </a:prstGeom>
        </p:spPr>
      </p:pic>
      <p:pic>
        <p:nvPicPr>
          <p:cNvPr id="13" name="Picture 12">
            <a:extLst>
              <a:ext uri="{FF2B5EF4-FFF2-40B4-BE49-F238E27FC236}">
                <a16:creationId xmlns:a16="http://schemas.microsoft.com/office/drawing/2014/main" id="{E750EF1F-31C0-8A4C-B2FA-86CE6F0623E1}"/>
              </a:ext>
            </a:extLst>
          </p:cNvPr>
          <p:cNvPicPr>
            <a:picLocks noChangeAspect="1"/>
          </p:cNvPicPr>
          <p:nvPr/>
        </p:nvPicPr>
        <p:blipFill>
          <a:blip r:embed="rId5"/>
          <a:stretch>
            <a:fillRect/>
          </a:stretch>
        </p:blipFill>
        <p:spPr>
          <a:xfrm>
            <a:off x="1091495" y="4526227"/>
            <a:ext cx="1384300" cy="1460500"/>
          </a:xfrm>
          <a:prstGeom prst="rect">
            <a:avLst/>
          </a:prstGeom>
        </p:spPr>
      </p:pic>
      <p:pic>
        <p:nvPicPr>
          <p:cNvPr id="14" name="Picture 13">
            <a:extLst>
              <a:ext uri="{FF2B5EF4-FFF2-40B4-BE49-F238E27FC236}">
                <a16:creationId xmlns:a16="http://schemas.microsoft.com/office/drawing/2014/main" id="{8752D8DA-6E7B-6940-A069-1944ADF58BED}"/>
              </a:ext>
            </a:extLst>
          </p:cNvPr>
          <p:cNvPicPr>
            <a:picLocks noChangeAspect="1"/>
          </p:cNvPicPr>
          <p:nvPr/>
        </p:nvPicPr>
        <p:blipFill>
          <a:blip r:embed="rId6"/>
          <a:stretch>
            <a:fillRect/>
          </a:stretch>
        </p:blipFill>
        <p:spPr>
          <a:xfrm>
            <a:off x="3126957" y="4299619"/>
            <a:ext cx="1384300" cy="1460500"/>
          </a:xfrm>
          <a:prstGeom prst="rect">
            <a:avLst/>
          </a:prstGeom>
        </p:spPr>
      </p:pic>
      <p:sp>
        <p:nvSpPr>
          <p:cNvPr id="16" name="Content Placeholder 15">
            <a:extLst>
              <a:ext uri="{FF2B5EF4-FFF2-40B4-BE49-F238E27FC236}">
                <a16:creationId xmlns:a16="http://schemas.microsoft.com/office/drawing/2014/main" id="{F63121AE-65C3-1643-BB8A-6C91086801B7}"/>
              </a:ext>
            </a:extLst>
          </p:cNvPr>
          <p:cNvSpPr>
            <a:spLocks noGrp="1"/>
          </p:cNvSpPr>
          <p:nvPr>
            <p:ph idx="1"/>
          </p:nvPr>
        </p:nvSpPr>
        <p:spPr>
          <a:xfrm>
            <a:off x="838200" y="1825625"/>
            <a:ext cx="4682067" cy="4351338"/>
          </a:xfrm>
        </p:spPr>
        <p:txBody>
          <a:bodyPr/>
          <a:lstStyle/>
          <a:p>
            <a:pPr marL="0" indent="0">
              <a:buNone/>
            </a:pPr>
            <a:endParaRPr lang="en-US" dirty="0"/>
          </a:p>
        </p:txBody>
      </p:sp>
    </p:spTree>
    <p:extLst>
      <p:ext uri="{BB962C8B-B14F-4D97-AF65-F5344CB8AC3E}">
        <p14:creationId xmlns:p14="http://schemas.microsoft.com/office/powerpoint/2010/main" val="4154460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1: Minimum Viable Hadoop</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www.linkedin.com/in/mrdavidcallaghan</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goal is to set up a single node Hadoop cluster on your local machines manually.</a:t>
            </a:r>
          </a:p>
        </p:txBody>
      </p:sp>
      <p:sp>
        <p:nvSpPr>
          <p:cNvPr id="9" name="Content Placeholder 8">
            <a:extLst>
              <a:ext uri="{FF2B5EF4-FFF2-40B4-BE49-F238E27FC236}">
                <a16:creationId xmlns:a16="http://schemas.microsoft.com/office/drawing/2014/main" id="{B0A11739-EA34-2646-BE0B-CEE6D237F635}"/>
              </a:ext>
            </a:extLst>
          </p:cNvPr>
          <p:cNvSpPr>
            <a:spLocks noGrp="1"/>
          </p:cNvSpPr>
          <p:nvPr>
            <p:ph idx="1"/>
          </p:nvPr>
        </p:nvSpPr>
        <p:spPr>
          <a:xfrm>
            <a:off x="736795" y="2377685"/>
            <a:ext cx="10617005" cy="3799278"/>
          </a:xfrm>
        </p:spPr>
        <p:txBody>
          <a:bodyPr>
            <a:normAutofit fontScale="92500" lnSpcReduction="10000"/>
          </a:bodyPr>
          <a:lstStyle/>
          <a:p>
            <a:pPr marL="514350" indent="-514350">
              <a:buFont typeface="+mj-lt"/>
              <a:buAutoNum type="arabicPeriod"/>
            </a:pPr>
            <a:r>
              <a:rPr lang="en-US" dirty="0"/>
              <a:t>Install Docker</a:t>
            </a:r>
          </a:p>
          <a:p>
            <a:pPr marL="514350" indent="-514350">
              <a:buFont typeface="+mj-lt"/>
              <a:buAutoNum type="arabicPeriod"/>
            </a:pPr>
            <a:r>
              <a:rPr lang="en-US" dirty="0"/>
              <a:t>Create a base Linux distro using Centos</a:t>
            </a:r>
          </a:p>
          <a:p>
            <a:pPr marL="971550" lvl="1" indent="-514350">
              <a:buFont typeface="+mj-lt"/>
              <a:buAutoNum type="arabicPeriod"/>
            </a:pPr>
            <a:r>
              <a:rPr lang="en-US" dirty="0"/>
              <a:t>docker pull centos</a:t>
            </a:r>
          </a:p>
          <a:p>
            <a:pPr marL="971550" lvl="1" indent="-514350">
              <a:buFont typeface="+mj-lt"/>
              <a:buAutoNum type="arabicPeriod"/>
            </a:pPr>
            <a:r>
              <a:rPr lang="en-US" dirty="0"/>
              <a:t>docker run -</a:t>
            </a:r>
            <a:r>
              <a:rPr lang="en-US" dirty="0" err="1"/>
              <a:t>i</a:t>
            </a:r>
            <a:r>
              <a:rPr lang="en-US" dirty="0"/>
              <a:t> -t centos</a:t>
            </a:r>
          </a:p>
          <a:p>
            <a:pPr marL="514350" indent="-514350">
              <a:buFont typeface="+mj-lt"/>
              <a:buAutoNum type="arabicPeriod"/>
            </a:pPr>
            <a:r>
              <a:rPr lang="en-US" dirty="0"/>
              <a:t>Go to the Apache website and follow the instructions</a:t>
            </a:r>
          </a:p>
          <a:p>
            <a:pPr marL="457200" lvl="1" indent="0">
              <a:buNone/>
            </a:pPr>
            <a:r>
              <a:rPr lang="en-US" dirty="0">
                <a:hlinkClick r:id="rId3"/>
              </a:rPr>
              <a:t>https://hadoop.apache.org/docs/r3.0.1/hadoop-project-dist/hadoop-common/SingleCluster.html</a:t>
            </a:r>
            <a:endParaRPr lang="en-US" dirty="0"/>
          </a:p>
          <a:p>
            <a:pPr marL="514350" indent="-514350">
              <a:buFont typeface="+mj-lt"/>
              <a:buAutoNum type="arabicPeriod"/>
            </a:pPr>
            <a:r>
              <a:rPr lang="en-US" dirty="0"/>
              <a:t>Perform the </a:t>
            </a:r>
            <a:r>
              <a:rPr lang="en-US" dirty="0" err="1"/>
              <a:t>WordCount</a:t>
            </a:r>
            <a:r>
              <a:rPr lang="en-US" dirty="0"/>
              <a:t> exercise in MapReduce</a:t>
            </a:r>
          </a:p>
          <a:p>
            <a:pPr marL="457200" lvl="1" indent="0">
              <a:buNone/>
            </a:pPr>
            <a:r>
              <a:rPr lang="en-US" dirty="0">
                <a:hlinkClick r:id="rId4"/>
              </a:rPr>
              <a:t>https://hadoop.apache.org/docs/r3.0.1/hadoop-mapreduce-client/hadoop-mapreduce-client-core/MapReduceTutorial.html</a:t>
            </a:r>
            <a:endParaRPr lang="en-US" dirty="0"/>
          </a:p>
          <a:p>
            <a:pPr marL="514350" indent="-514350">
              <a:buFont typeface="+mj-lt"/>
              <a:buAutoNum type="arabicPeriod"/>
            </a:pPr>
            <a:endParaRPr lang="en-US" dirty="0"/>
          </a:p>
          <a:p>
            <a:pPr marL="457200" lvl="1" indent="0">
              <a:buNone/>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2988855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B0C-E906-1D42-9F94-C7A2CFDC3085}"/>
              </a:ext>
            </a:extLst>
          </p:cNvPr>
          <p:cNvSpPr>
            <a:spLocks noGrp="1"/>
          </p:cNvSpPr>
          <p:nvPr>
            <p:ph type="title"/>
          </p:nvPr>
        </p:nvSpPr>
        <p:spPr/>
        <p:txBody>
          <a:bodyPr/>
          <a:lstStyle/>
          <a:p>
            <a:r>
              <a:rPr lang="en-US" dirty="0"/>
              <a:t>What is Hadoop?</a:t>
            </a:r>
          </a:p>
        </p:txBody>
      </p:sp>
      <p:sp>
        <p:nvSpPr>
          <p:cNvPr id="3" name="Content Placeholder 2">
            <a:extLst>
              <a:ext uri="{FF2B5EF4-FFF2-40B4-BE49-F238E27FC236}">
                <a16:creationId xmlns:a16="http://schemas.microsoft.com/office/drawing/2014/main" id="{BE58AEE3-EB57-7646-A3CC-9BE7ECFA3A54}"/>
              </a:ext>
            </a:extLst>
          </p:cNvPr>
          <p:cNvSpPr>
            <a:spLocks noGrp="1"/>
          </p:cNvSpPr>
          <p:nvPr>
            <p:ph idx="1"/>
          </p:nvPr>
        </p:nvSpPr>
        <p:spPr/>
        <p:txBody>
          <a:bodyPr/>
          <a:lstStyle/>
          <a:p>
            <a:pPr marL="0" indent="0" algn="ctr">
              <a:buNone/>
            </a:pPr>
            <a:r>
              <a:rPr lang="en-US" dirty="0"/>
              <a:t>Hadoop is a distributed </a:t>
            </a:r>
            <a:r>
              <a:rPr lang="en-US" b="1" dirty="0"/>
              <a:t>data storage </a:t>
            </a:r>
            <a:r>
              <a:rPr lang="en-US" dirty="0"/>
              <a:t>and processing platform.</a:t>
            </a:r>
          </a:p>
          <a:p>
            <a:endParaRPr lang="en-US" dirty="0"/>
          </a:p>
          <a:p>
            <a:pPr marL="0" indent="0">
              <a:buNone/>
            </a:pPr>
            <a:endParaRPr lang="en-US" dirty="0"/>
          </a:p>
        </p:txBody>
      </p:sp>
      <p:sp>
        <p:nvSpPr>
          <p:cNvPr id="4" name="Footer Placeholder 3">
            <a:extLst>
              <a:ext uri="{FF2B5EF4-FFF2-40B4-BE49-F238E27FC236}">
                <a16:creationId xmlns:a16="http://schemas.microsoft.com/office/drawing/2014/main" id="{6FED02FD-3385-2F46-8C43-11EBE92C7E7A}"/>
              </a:ext>
            </a:extLst>
          </p:cNvPr>
          <p:cNvSpPr>
            <a:spLocks noGrp="1"/>
          </p:cNvSpPr>
          <p:nvPr>
            <p:ph type="ftr" sz="quarter" idx="11"/>
          </p:nvPr>
        </p:nvSpPr>
        <p:spPr/>
        <p:txBody>
          <a:bodyPr/>
          <a:lstStyle/>
          <a:p>
            <a:r>
              <a:rPr lang="en-US"/>
              <a:t>www.linkedin.com/in/mrdavidcallaghan</a:t>
            </a:r>
          </a:p>
        </p:txBody>
      </p:sp>
      <p:pic>
        <p:nvPicPr>
          <p:cNvPr id="5" name="Picture 4">
            <a:extLst>
              <a:ext uri="{FF2B5EF4-FFF2-40B4-BE49-F238E27FC236}">
                <a16:creationId xmlns:a16="http://schemas.microsoft.com/office/drawing/2014/main" id="{CF128C88-4B4C-4E4B-8F58-C3219DAAE0B9}"/>
              </a:ext>
            </a:extLst>
          </p:cNvPr>
          <p:cNvPicPr>
            <a:picLocks noChangeAspect="1"/>
          </p:cNvPicPr>
          <p:nvPr/>
        </p:nvPicPr>
        <p:blipFill>
          <a:blip r:embed="rId2"/>
          <a:stretch>
            <a:fillRect/>
          </a:stretch>
        </p:blipFill>
        <p:spPr>
          <a:xfrm>
            <a:off x="838201" y="2375022"/>
            <a:ext cx="3438378" cy="3438378"/>
          </a:xfrm>
          <a:prstGeom prst="rect">
            <a:avLst/>
          </a:prstGeom>
        </p:spPr>
      </p:pic>
      <p:pic>
        <p:nvPicPr>
          <p:cNvPr id="6" name="Picture 5">
            <a:extLst>
              <a:ext uri="{FF2B5EF4-FFF2-40B4-BE49-F238E27FC236}">
                <a16:creationId xmlns:a16="http://schemas.microsoft.com/office/drawing/2014/main" id="{A0C8B6CD-F01F-7042-9E49-B8F85785EAA1}"/>
              </a:ext>
            </a:extLst>
          </p:cNvPr>
          <p:cNvPicPr>
            <a:picLocks noChangeAspect="1"/>
          </p:cNvPicPr>
          <p:nvPr/>
        </p:nvPicPr>
        <p:blipFill>
          <a:blip r:embed="rId3"/>
          <a:stretch>
            <a:fillRect/>
          </a:stretch>
        </p:blipFill>
        <p:spPr>
          <a:xfrm>
            <a:off x="7282961" y="2285218"/>
            <a:ext cx="4187484" cy="3617986"/>
          </a:xfrm>
          <a:prstGeom prst="rect">
            <a:avLst/>
          </a:prstGeom>
        </p:spPr>
      </p:pic>
      <p:sp>
        <p:nvSpPr>
          <p:cNvPr id="7" name="TextBox 6">
            <a:extLst>
              <a:ext uri="{FF2B5EF4-FFF2-40B4-BE49-F238E27FC236}">
                <a16:creationId xmlns:a16="http://schemas.microsoft.com/office/drawing/2014/main" id="{B78A98B3-C42D-DD48-8241-5669EE92A614}"/>
              </a:ext>
            </a:extLst>
          </p:cNvPr>
          <p:cNvSpPr txBox="1"/>
          <p:nvPr/>
        </p:nvSpPr>
        <p:spPr>
          <a:xfrm>
            <a:off x="6561406" y="5740987"/>
            <a:ext cx="5630594" cy="646331"/>
          </a:xfrm>
          <a:prstGeom prst="rect">
            <a:avLst/>
          </a:prstGeom>
          <a:noFill/>
        </p:spPr>
        <p:txBody>
          <a:bodyPr wrap="square" rtlCol="0">
            <a:spAutoFit/>
          </a:bodyPr>
          <a:lstStyle/>
          <a:p>
            <a:r>
              <a:rPr lang="en-US" dirty="0"/>
              <a:t>$3.33 for the volume ($0.10 per GB-month * 2000 GB * 43,200 seconds / (86,400 seconds/day * 30 day-month))</a:t>
            </a:r>
          </a:p>
        </p:txBody>
      </p:sp>
      <p:sp>
        <p:nvSpPr>
          <p:cNvPr id="8" name="TextBox 7">
            <a:extLst>
              <a:ext uri="{FF2B5EF4-FFF2-40B4-BE49-F238E27FC236}">
                <a16:creationId xmlns:a16="http://schemas.microsoft.com/office/drawing/2014/main" id="{10CC818F-D091-9841-AAE5-4EBD1C6257AF}"/>
              </a:ext>
            </a:extLst>
          </p:cNvPr>
          <p:cNvSpPr txBox="1"/>
          <p:nvPr/>
        </p:nvSpPr>
        <p:spPr>
          <a:xfrm>
            <a:off x="321798" y="5740987"/>
            <a:ext cx="5500468" cy="646331"/>
          </a:xfrm>
          <a:prstGeom prst="rect">
            <a:avLst/>
          </a:prstGeom>
          <a:noFill/>
        </p:spPr>
        <p:txBody>
          <a:bodyPr wrap="square" rtlCol="0">
            <a:spAutoFit/>
          </a:bodyPr>
          <a:lstStyle/>
          <a:p>
            <a:r>
              <a:rPr lang="en-US" dirty="0"/>
              <a:t>$1.5 for the volume ($0.045 per GB-month * 2000 GB * 43,200 seconds / (86,400 seconds /day * 30 day-month))</a:t>
            </a:r>
          </a:p>
        </p:txBody>
      </p:sp>
      <p:sp>
        <p:nvSpPr>
          <p:cNvPr id="9" name="TextBox 8">
            <a:extLst>
              <a:ext uri="{FF2B5EF4-FFF2-40B4-BE49-F238E27FC236}">
                <a16:creationId xmlns:a16="http://schemas.microsoft.com/office/drawing/2014/main" id="{1CD70EAF-B019-3045-9469-8AB006322BB1}"/>
              </a:ext>
            </a:extLst>
          </p:cNvPr>
          <p:cNvSpPr txBox="1"/>
          <p:nvPr/>
        </p:nvSpPr>
        <p:spPr>
          <a:xfrm>
            <a:off x="4344572" y="2375022"/>
            <a:ext cx="2785403" cy="2031325"/>
          </a:xfrm>
          <a:prstGeom prst="rect">
            <a:avLst/>
          </a:prstGeom>
          <a:noFill/>
        </p:spPr>
        <p:txBody>
          <a:bodyPr wrap="square" rtlCol="0">
            <a:spAutoFit/>
          </a:bodyPr>
          <a:lstStyle/>
          <a:p>
            <a:r>
              <a:rPr lang="en-US" dirty="0"/>
              <a:t>If the seek time is around 10 </a:t>
            </a:r>
            <a:r>
              <a:rPr lang="en-US" dirty="0" err="1"/>
              <a:t>ms</a:t>
            </a:r>
            <a:r>
              <a:rPr lang="en-US" dirty="0"/>
              <a:t> and the transfer rate is 100 MB/s, to make the seek time 1% of the transfer time, we need to make the block size around 100 MB</a:t>
            </a:r>
          </a:p>
        </p:txBody>
      </p:sp>
      <p:sp>
        <p:nvSpPr>
          <p:cNvPr id="11" name="TextBox 10">
            <a:extLst>
              <a:ext uri="{FF2B5EF4-FFF2-40B4-BE49-F238E27FC236}">
                <a16:creationId xmlns:a16="http://schemas.microsoft.com/office/drawing/2014/main" id="{03CD5E70-3528-1748-BB36-FD8F32A97D6F}"/>
              </a:ext>
            </a:extLst>
          </p:cNvPr>
          <p:cNvSpPr txBox="1"/>
          <p:nvPr/>
        </p:nvSpPr>
        <p:spPr>
          <a:xfrm>
            <a:off x="4276579" y="4687321"/>
            <a:ext cx="2785403" cy="369332"/>
          </a:xfrm>
          <a:prstGeom prst="rect">
            <a:avLst/>
          </a:prstGeom>
          <a:noFill/>
        </p:spPr>
        <p:txBody>
          <a:bodyPr wrap="square" rtlCol="0">
            <a:spAutoFit/>
          </a:bodyPr>
          <a:lstStyle/>
          <a:p>
            <a:pPr algn="r"/>
            <a:r>
              <a:rPr lang="en-US" dirty="0"/>
              <a:t>Or not.</a:t>
            </a:r>
          </a:p>
        </p:txBody>
      </p:sp>
    </p:spTree>
    <p:extLst>
      <p:ext uri="{BB962C8B-B14F-4D97-AF65-F5344CB8AC3E}">
        <p14:creationId xmlns:p14="http://schemas.microsoft.com/office/powerpoint/2010/main" val="3876606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1: Minimum Viable Hadoop</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www.linkedin.com/in/mrdavidcallaghan</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goal is to set up a single node Hadoop cluster on your local machines manually.</a:t>
            </a:r>
          </a:p>
        </p:txBody>
      </p:sp>
      <p:sp>
        <p:nvSpPr>
          <p:cNvPr id="9" name="Content Placeholder 8">
            <a:extLst>
              <a:ext uri="{FF2B5EF4-FFF2-40B4-BE49-F238E27FC236}">
                <a16:creationId xmlns:a16="http://schemas.microsoft.com/office/drawing/2014/main" id="{B0A11739-EA34-2646-BE0B-CEE6D237F635}"/>
              </a:ext>
            </a:extLst>
          </p:cNvPr>
          <p:cNvSpPr>
            <a:spLocks noGrp="1"/>
          </p:cNvSpPr>
          <p:nvPr>
            <p:ph idx="1"/>
          </p:nvPr>
        </p:nvSpPr>
        <p:spPr>
          <a:xfrm>
            <a:off x="736795" y="2377685"/>
            <a:ext cx="10617005" cy="3799278"/>
          </a:xfrm>
        </p:spPr>
        <p:txBody>
          <a:bodyPr>
            <a:normAutofit fontScale="92500" lnSpcReduction="10000"/>
          </a:bodyPr>
          <a:lstStyle/>
          <a:p>
            <a:pPr marL="514350" indent="-514350">
              <a:buFont typeface="+mj-lt"/>
              <a:buAutoNum type="arabicPeriod"/>
            </a:pPr>
            <a:r>
              <a:rPr lang="en-US" dirty="0"/>
              <a:t>Install Docker</a:t>
            </a:r>
          </a:p>
          <a:p>
            <a:pPr marL="514350" indent="-514350">
              <a:buFont typeface="+mj-lt"/>
              <a:buAutoNum type="arabicPeriod"/>
            </a:pPr>
            <a:r>
              <a:rPr lang="en-US" dirty="0"/>
              <a:t>Create a base Linux distro using Centos</a:t>
            </a:r>
          </a:p>
          <a:p>
            <a:pPr marL="971550" lvl="1" indent="-514350">
              <a:buFont typeface="+mj-lt"/>
              <a:buAutoNum type="arabicPeriod"/>
            </a:pPr>
            <a:r>
              <a:rPr lang="en-US" dirty="0"/>
              <a:t>docker pull centos</a:t>
            </a:r>
          </a:p>
          <a:p>
            <a:pPr marL="971550" lvl="1" indent="-514350">
              <a:buFont typeface="+mj-lt"/>
              <a:buAutoNum type="arabicPeriod"/>
            </a:pPr>
            <a:r>
              <a:rPr lang="en-US" dirty="0"/>
              <a:t>docker run -</a:t>
            </a:r>
            <a:r>
              <a:rPr lang="en-US" dirty="0" err="1"/>
              <a:t>i</a:t>
            </a:r>
            <a:r>
              <a:rPr lang="en-US" dirty="0"/>
              <a:t> -t centos</a:t>
            </a:r>
          </a:p>
          <a:p>
            <a:pPr marL="514350" indent="-514350">
              <a:buFont typeface="+mj-lt"/>
              <a:buAutoNum type="arabicPeriod"/>
            </a:pPr>
            <a:r>
              <a:rPr lang="en-US" dirty="0"/>
              <a:t>Go to the Apache website and follow the instructions</a:t>
            </a:r>
          </a:p>
          <a:p>
            <a:pPr marL="457200" lvl="1" indent="0">
              <a:buNone/>
            </a:pPr>
            <a:r>
              <a:rPr lang="en-US" dirty="0">
                <a:hlinkClick r:id="rId3"/>
              </a:rPr>
              <a:t>https://hadoop.apache.org/docs/r3.0.1/hadoop-project-dist/hadoop-common/SingleCluster.html</a:t>
            </a:r>
            <a:endParaRPr lang="en-US" dirty="0"/>
          </a:p>
          <a:p>
            <a:pPr marL="514350" indent="-514350">
              <a:buFont typeface="+mj-lt"/>
              <a:buAutoNum type="arabicPeriod"/>
            </a:pPr>
            <a:r>
              <a:rPr lang="en-US" dirty="0"/>
              <a:t>Perform the </a:t>
            </a:r>
            <a:r>
              <a:rPr lang="en-US" dirty="0" err="1"/>
              <a:t>WordCount</a:t>
            </a:r>
            <a:r>
              <a:rPr lang="en-US" dirty="0"/>
              <a:t> exercise in MapReduce</a:t>
            </a:r>
          </a:p>
          <a:p>
            <a:pPr marL="457200" lvl="1" indent="0">
              <a:buNone/>
            </a:pPr>
            <a:r>
              <a:rPr lang="en-US" dirty="0">
                <a:hlinkClick r:id="rId4"/>
              </a:rPr>
              <a:t>https://hadoop.apache.org/docs/r3.0.1/hadoop-mapreduce-client/hadoop-mapreduce-client-core/MapReduceTutorial.html</a:t>
            </a:r>
            <a:endParaRPr lang="en-US" dirty="0"/>
          </a:p>
          <a:p>
            <a:pPr marL="514350" indent="-514350">
              <a:buFont typeface="+mj-lt"/>
              <a:buAutoNum type="arabicPeriod"/>
            </a:pPr>
            <a:endParaRPr lang="en-US" dirty="0"/>
          </a:p>
          <a:p>
            <a:pPr marL="457200" lvl="1" indent="0">
              <a:buNone/>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610330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B0C-E906-1D42-9F94-C7A2CFDC3085}"/>
              </a:ext>
            </a:extLst>
          </p:cNvPr>
          <p:cNvSpPr>
            <a:spLocks noGrp="1"/>
          </p:cNvSpPr>
          <p:nvPr>
            <p:ph type="title"/>
          </p:nvPr>
        </p:nvSpPr>
        <p:spPr/>
        <p:txBody>
          <a:bodyPr/>
          <a:lstStyle/>
          <a:p>
            <a:r>
              <a:rPr lang="en-US" dirty="0"/>
              <a:t>What is Hadoop?</a:t>
            </a:r>
          </a:p>
        </p:txBody>
      </p:sp>
      <p:sp>
        <p:nvSpPr>
          <p:cNvPr id="3" name="Content Placeholder 2">
            <a:extLst>
              <a:ext uri="{FF2B5EF4-FFF2-40B4-BE49-F238E27FC236}">
                <a16:creationId xmlns:a16="http://schemas.microsoft.com/office/drawing/2014/main" id="{BE58AEE3-EB57-7646-A3CC-9BE7ECFA3A54}"/>
              </a:ext>
            </a:extLst>
          </p:cNvPr>
          <p:cNvSpPr>
            <a:spLocks noGrp="1"/>
          </p:cNvSpPr>
          <p:nvPr>
            <p:ph idx="1"/>
          </p:nvPr>
        </p:nvSpPr>
        <p:spPr/>
        <p:txBody>
          <a:bodyPr/>
          <a:lstStyle/>
          <a:p>
            <a:pPr marL="0" indent="0" algn="ctr">
              <a:buNone/>
            </a:pPr>
            <a:r>
              <a:rPr lang="en-US" dirty="0"/>
              <a:t>Hadoop is a distributed data storage and </a:t>
            </a:r>
            <a:r>
              <a:rPr lang="en-US" b="1" dirty="0"/>
              <a:t>processing</a:t>
            </a:r>
            <a:r>
              <a:rPr lang="en-US" dirty="0"/>
              <a:t> platform.</a:t>
            </a:r>
          </a:p>
          <a:p>
            <a:endParaRPr lang="en-US" dirty="0"/>
          </a:p>
          <a:p>
            <a:endParaRPr lang="en-US" dirty="0"/>
          </a:p>
        </p:txBody>
      </p:sp>
      <p:sp>
        <p:nvSpPr>
          <p:cNvPr id="4" name="Footer Placeholder 3">
            <a:extLst>
              <a:ext uri="{FF2B5EF4-FFF2-40B4-BE49-F238E27FC236}">
                <a16:creationId xmlns:a16="http://schemas.microsoft.com/office/drawing/2014/main" id="{6FED02FD-3385-2F46-8C43-11EBE92C7E7A}"/>
              </a:ext>
            </a:extLst>
          </p:cNvPr>
          <p:cNvSpPr>
            <a:spLocks noGrp="1"/>
          </p:cNvSpPr>
          <p:nvPr>
            <p:ph type="ftr" sz="quarter" idx="11"/>
          </p:nvPr>
        </p:nvSpPr>
        <p:spPr/>
        <p:txBody>
          <a:bodyPr/>
          <a:lstStyle/>
          <a:p>
            <a:r>
              <a:rPr lang="en-US"/>
              <a:t>www.linkedin.com/in/mrdavidcallaghan</a:t>
            </a:r>
          </a:p>
        </p:txBody>
      </p:sp>
      <p:pic>
        <p:nvPicPr>
          <p:cNvPr id="6" name="Picture 5">
            <a:extLst>
              <a:ext uri="{FF2B5EF4-FFF2-40B4-BE49-F238E27FC236}">
                <a16:creationId xmlns:a16="http://schemas.microsoft.com/office/drawing/2014/main" id="{87DD1E56-2C20-A94F-919A-BD2AA0E2FEF3}"/>
              </a:ext>
            </a:extLst>
          </p:cNvPr>
          <p:cNvPicPr>
            <a:picLocks noChangeAspect="1"/>
          </p:cNvPicPr>
          <p:nvPr/>
        </p:nvPicPr>
        <p:blipFill>
          <a:blip r:embed="rId3"/>
          <a:stretch>
            <a:fillRect/>
          </a:stretch>
        </p:blipFill>
        <p:spPr>
          <a:xfrm>
            <a:off x="7118018" y="2996419"/>
            <a:ext cx="2841908" cy="1484961"/>
          </a:xfrm>
          <a:prstGeom prst="rect">
            <a:avLst/>
          </a:prstGeom>
        </p:spPr>
      </p:pic>
      <p:pic>
        <p:nvPicPr>
          <p:cNvPr id="8" name="Picture 7">
            <a:extLst>
              <a:ext uri="{FF2B5EF4-FFF2-40B4-BE49-F238E27FC236}">
                <a16:creationId xmlns:a16="http://schemas.microsoft.com/office/drawing/2014/main" id="{D936616D-1628-844F-9D53-58148C1868AC}"/>
              </a:ext>
            </a:extLst>
          </p:cNvPr>
          <p:cNvPicPr>
            <a:picLocks noChangeAspect="1"/>
          </p:cNvPicPr>
          <p:nvPr/>
        </p:nvPicPr>
        <p:blipFill>
          <a:blip r:embed="rId4"/>
          <a:stretch>
            <a:fillRect/>
          </a:stretch>
        </p:blipFill>
        <p:spPr>
          <a:xfrm>
            <a:off x="1386038" y="2996419"/>
            <a:ext cx="4904616" cy="1702190"/>
          </a:xfrm>
          <a:prstGeom prst="rect">
            <a:avLst/>
          </a:prstGeom>
        </p:spPr>
      </p:pic>
    </p:spTree>
    <p:extLst>
      <p:ext uri="{BB962C8B-B14F-4D97-AF65-F5344CB8AC3E}">
        <p14:creationId xmlns:p14="http://schemas.microsoft.com/office/powerpoint/2010/main" val="2794054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1: Minimum Viable Hadoop</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www.linkedin.com/in/mrdavidcallaghan</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goal is to set up a single node Hadoop cluster on your local machines manually.</a:t>
            </a:r>
          </a:p>
        </p:txBody>
      </p:sp>
      <p:sp>
        <p:nvSpPr>
          <p:cNvPr id="9" name="Content Placeholder 8">
            <a:extLst>
              <a:ext uri="{FF2B5EF4-FFF2-40B4-BE49-F238E27FC236}">
                <a16:creationId xmlns:a16="http://schemas.microsoft.com/office/drawing/2014/main" id="{B0A11739-EA34-2646-BE0B-CEE6D237F635}"/>
              </a:ext>
            </a:extLst>
          </p:cNvPr>
          <p:cNvSpPr>
            <a:spLocks noGrp="1"/>
          </p:cNvSpPr>
          <p:nvPr>
            <p:ph idx="1"/>
          </p:nvPr>
        </p:nvSpPr>
        <p:spPr>
          <a:xfrm>
            <a:off x="736795" y="2377685"/>
            <a:ext cx="10617005" cy="3799278"/>
          </a:xfrm>
        </p:spPr>
        <p:txBody>
          <a:bodyPr>
            <a:normAutofit fontScale="92500" lnSpcReduction="10000"/>
          </a:bodyPr>
          <a:lstStyle/>
          <a:p>
            <a:pPr marL="514350" indent="-514350">
              <a:buFont typeface="+mj-lt"/>
              <a:buAutoNum type="arabicPeriod"/>
            </a:pPr>
            <a:r>
              <a:rPr lang="en-US" dirty="0"/>
              <a:t>Install Docker</a:t>
            </a:r>
          </a:p>
          <a:p>
            <a:pPr marL="514350" indent="-514350">
              <a:buFont typeface="+mj-lt"/>
              <a:buAutoNum type="arabicPeriod"/>
            </a:pPr>
            <a:r>
              <a:rPr lang="en-US" dirty="0"/>
              <a:t>Create a base Linux distro using Centos</a:t>
            </a:r>
          </a:p>
          <a:p>
            <a:pPr marL="971550" lvl="1" indent="-514350">
              <a:buFont typeface="+mj-lt"/>
              <a:buAutoNum type="arabicPeriod"/>
            </a:pPr>
            <a:r>
              <a:rPr lang="en-US" dirty="0"/>
              <a:t>docker pull centos</a:t>
            </a:r>
          </a:p>
          <a:p>
            <a:pPr marL="971550" lvl="1" indent="-514350">
              <a:buFont typeface="+mj-lt"/>
              <a:buAutoNum type="arabicPeriod"/>
            </a:pPr>
            <a:r>
              <a:rPr lang="en-US" dirty="0"/>
              <a:t>docker run -</a:t>
            </a:r>
            <a:r>
              <a:rPr lang="en-US" dirty="0" err="1"/>
              <a:t>i</a:t>
            </a:r>
            <a:r>
              <a:rPr lang="en-US" dirty="0"/>
              <a:t> -t centos</a:t>
            </a:r>
          </a:p>
          <a:p>
            <a:pPr marL="514350" indent="-514350">
              <a:buFont typeface="+mj-lt"/>
              <a:buAutoNum type="arabicPeriod"/>
            </a:pPr>
            <a:r>
              <a:rPr lang="en-US" dirty="0"/>
              <a:t>Go to the Apache website and follow the instructions</a:t>
            </a:r>
          </a:p>
          <a:p>
            <a:pPr marL="457200" lvl="1" indent="0">
              <a:buNone/>
            </a:pPr>
            <a:r>
              <a:rPr lang="en-US" dirty="0">
                <a:hlinkClick r:id="rId3"/>
              </a:rPr>
              <a:t>https://hadoop.apache.org/docs/r3.0.1/hadoop-project-dist/hadoop-common/SingleCluster.html</a:t>
            </a:r>
            <a:endParaRPr lang="en-US" dirty="0"/>
          </a:p>
          <a:p>
            <a:pPr marL="514350" indent="-514350">
              <a:buFont typeface="+mj-lt"/>
              <a:buAutoNum type="arabicPeriod"/>
            </a:pPr>
            <a:r>
              <a:rPr lang="en-US" dirty="0"/>
              <a:t>Perform the </a:t>
            </a:r>
            <a:r>
              <a:rPr lang="en-US" dirty="0" err="1"/>
              <a:t>WordCount</a:t>
            </a:r>
            <a:r>
              <a:rPr lang="en-US" dirty="0"/>
              <a:t> exercise in MapReduce</a:t>
            </a:r>
          </a:p>
          <a:p>
            <a:pPr marL="457200" lvl="1" indent="0">
              <a:buNone/>
            </a:pPr>
            <a:r>
              <a:rPr lang="en-US" dirty="0">
                <a:hlinkClick r:id="rId4"/>
              </a:rPr>
              <a:t>https://hadoop.apache.org/docs/r3.0.1/hadoop-mapreduce-client/hadoop-mapreduce-client-core/MapReduceTutorial.html</a:t>
            </a:r>
            <a:endParaRPr lang="en-US" dirty="0"/>
          </a:p>
          <a:p>
            <a:pPr marL="514350" indent="-514350">
              <a:buFont typeface="+mj-lt"/>
              <a:buAutoNum type="arabicPeriod"/>
            </a:pPr>
            <a:endParaRPr lang="en-US" dirty="0"/>
          </a:p>
          <a:p>
            <a:pPr marL="457200" lvl="1" indent="0">
              <a:buNone/>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955666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B0C-E906-1D42-9F94-C7A2CFDC3085}"/>
              </a:ext>
            </a:extLst>
          </p:cNvPr>
          <p:cNvSpPr>
            <a:spLocks noGrp="1"/>
          </p:cNvSpPr>
          <p:nvPr>
            <p:ph type="title"/>
          </p:nvPr>
        </p:nvSpPr>
        <p:spPr/>
        <p:txBody>
          <a:bodyPr/>
          <a:lstStyle/>
          <a:p>
            <a:r>
              <a:rPr lang="en-US" dirty="0"/>
              <a:t>What is Hadoop?</a:t>
            </a:r>
          </a:p>
        </p:txBody>
      </p:sp>
      <p:sp>
        <p:nvSpPr>
          <p:cNvPr id="3" name="Content Placeholder 2">
            <a:extLst>
              <a:ext uri="{FF2B5EF4-FFF2-40B4-BE49-F238E27FC236}">
                <a16:creationId xmlns:a16="http://schemas.microsoft.com/office/drawing/2014/main" id="{BE58AEE3-EB57-7646-A3CC-9BE7ECFA3A54}"/>
              </a:ext>
            </a:extLst>
          </p:cNvPr>
          <p:cNvSpPr>
            <a:spLocks noGrp="1"/>
          </p:cNvSpPr>
          <p:nvPr>
            <p:ph idx="1"/>
          </p:nvPr>
        </p:nvSpPr>
        <p:spPr/>
        <p:txBody>
          <a:bodyPr/>
          <a:lstStyle/>
          <a:p>
            <a:pPr marL="0" indent="0" algn="ctr">
              <a:buNone/>
            </a:pPr>
            <a:r>
              <a:rPr lang="en-US" dirty="0"/>
              <a:t>Hadoop is a distributed data storage and processing </a:t>
            </a:r>
            <a:r>
              <a:rPr lang="en-US" b="1" dirty="0"/>
              <a:t>platform</a:t>
            </a:r>
            <a:r>
              <a:rPr lang="en-US" dirty="0"/>
              <a:t>.</a:t>
            </a:r>
          </a:p>
          <a:p>
            <a:endParaRPr lang="en-US" dirty="0"/>
          </a:p>
          <a:p>
            <a:endParaRPr lang="en-US" dirty="0"/>
          </a:p>
        </p:txBody>
      </p:sp>
      <p:sp>
        <p:nvSpPr>
          <p:cNvPr id="4" name="Footer Placeholder 3">
            <a:extLst>
              <a:ext uri="{FF2B5EF4-FFF2-40B4-BE49-F238E27FC236}">
                <a16:creationId xmlns:a16="http://schemas.microsoft.com/office/drawing/2014/main" id="{6FED02FD-3385-2F46-8C43-11EBE92C7E7A}"/>
              </a:ext>
            </a:extLst>
          </p:cNvPr>
          <p:cNvSpPr>
            <a:spLocks noGrp="1"/>
          </p:cNvSpPr>
          <p:nvPr>
            <p:ph type="ftr" sz="quarter" idx="11"/>
          </p:nvPr>
        </p:nvSpPr>
        <p:spPr/>
        <p:txBody>
          <a:bodyPr/>
          <a:lstStyle/>
          <a:p>
            <a:r>
              <a:rPr lang="en-US"/>
              <a:t>www.linkedin.com/in/mrdavidcallaghan</a:t>
            </a:r>
          </a:p>
        </p:txBody>
      </p:sp>
      <p:pic>
        <p:nvPicPr>
          <p:cNvPr id="5" name="Picture 4">
            <a:extLst>
              <a:ext uri="{FF2B5EF4-FFF2-40B4-BE49-F238E27FC236}">
                <a16:creationId xmlns:a16="http://schemas.microsoft.com/office/drawing/2014/main" id="{47C680F4-AD3D-E841-82F1-2D269E4E546C}"/>
              </a:ext>
            </a:extLst>
          </p:cNvPr>
          <p:cNvPicPr>
            <a:picLocks noChangeAspect="1"/>
          </p:cNvPicPr>
          <p:nvPr/>
        </p:nvPicPr>
        <p:blipFill>
          <a:blip r:embed="rId3"/>
          <a:stretch>
            <a:fillRect/>
          </a:stretch>
        </p:blipFill>
        <p:spPr>
          <a:xfrm>
            <a:off x="1419468" y="2993586"/>
            <a:ext cx="4874135" cy="2056716"/>
          </a:xfrm>
          <a:prstGeom prst="rect">
            <a:avLst/>
          </a:prstGeom>
        </p:spPr>
      </p:pic>
      <p:pic>
        <p:nvPicPr>
          <p:cNvPr id="6" name="Picture 5">
            <a:extLst>
              <a:ext uri="{FF2B5EF4-FFF2-40B4-BE49-F238E27FC236}">
                <a16:creationId xmlns:a16="http://schemas.microsoft.com/office/drawing/2014/main" id="{69A45A78-88BD-874B-BC12-2587EF3611E0}"/>
              </a:ext>
            </a:extLst>
          </p:cNvPr>
          <p:cNvPicPr>
            <a:picLocks noChangeAspect="1"/>
          </p:cNvPicPr>
          <p:nvPr/>
        </p:nvPicPr>
        <p:blipFill>
          <a:blip r:embed="rId4"/>
          <a:stretch>
            <a:fillRect/>
          </a:stretch>
        </p:blipFill>
        <p:spPr>
          <a:xfrm>
            <a:off x="6874871" y="3383377"/>
            <a:ext cx="3416920" cy="1230826"/>
          </a:xfrm>
          <a:prstGeom prst="rect">
            <a:avLst/>
          </a:prstGeom>
        </p:spPr>
      </p:pic>
    </p:spTree>
    <p:extLst>
      <p:ext uri="{BB962C8B-B14F-4D97-AF65-F5344CB8AC3E}">
        <p14:creationId xmlns:p14="http://schemas.microsoft.com/office/powerpoint/2010/main" val="1785704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890E34C-FF9A-7340-AA61-D15378B4267E}"/>
              </a:ext>
            </a:extLst>
          </p:cNvPr>
          <p:cNvPicPr>
            <a:picLocks noGrp="1" noChangeAspect="1"/>
          </p:cNvPicPr>
          <p:nvPr>
            <p:ph idx="1"/>
          </p:nvPr>
        </p:nvPicPr>
        <p:blipFill>
          <a:blip r:embed="rId3"/>
          <a:stretch>
            <a:fillRect/>
          </a:stretch>
        </p:blipFill>
        <p:spPr>
          <a:xfrm>
            <a:off x="5727438" y="1861066"/>
            <a:ext cx="1681418" cy="1681418"/>
          </a:xfrm>
          <a:prstGeom prst="rect">
            <a:avLst/>
          </a:prstGeom>
        </p:spPr>
      </p:pic>
      <p:pic>
        <p:nvPicPr>
          <p:cNvPr id="5" name="Picture 4">
            <a:extLst>
              <a:ext uri="{FF2B5EF4-FFF2-40B4-BE49-F238E27FC236}">
                <a16:creationId xmlns:a16="http://schemas.microsoft.com/office/drawing/2014/main" id="{A02D0C58-0D77-A740-8F4F-1D9B8AB0C357}"/>
              </a:ext>
            </a:extLst>
          </p:cNvPr>
          <p:cNvPicPr>
            <a:picLocks noChangeAspect="1"/>
          </p:cNvPicPr>
          <p:nvPr/>
        </p:nvPicPr>
        <p:blipFill>
          <a:blip r:embed="rId4"/>
          <a:stretch>
            <a:fillRect/>
          </a:stretch>
        </p:blipFill>
        <p:spPr>
          <a:xfrm>
            <a:off x="838200" y="1027906"/>
            <a:ext cx="2859518" cy="1418135"/>
          </a:xfrm>
          <a:prstGeom prst="rect">
            <a:avLst/>
          </a:prstGeom>
        </p:spPr>
      </p:pic>
      <p:pic>
        <p:nvPicPr>
          <p:cNvPr id="6" name="Picture 5">
            <a:extLst>
              <a:ext uri="{FF2B5EF4-FFF2-40B4-BE49-F238E27FC236}">
                <a16:creationId xmlns:a16="http://schemas.microsoft.com/office/drawing/2014/main" id="{42D33B11-0C00-024F-BB1B-E738934801C1}"/>
              </a:ext>
            </a:extLst>
          </p:cNvPr>
          <p:cNvPicPr>
            <a:picLocks noChangeAspect="1"/>
          </p:cNvPicPr>
          <p:nvPr/>
        </p:nvPicPr>
        <p:blipFill>
          <a:blip r:embed="rId5"/>
          <a:stretch>
            <a:fillRect/>
          </a:stretch>
        </p:blipFill>
        <p:spPr>
          <a:xfrm>
            <a:off x="8050335" y="1027906"/>
            <a:ext cx="3303465" cy="1910167"/>
          </a:xfrm>
          <a:prstGeom prst="rect">
            <a:avLst/>
          </a:prstGeom>
        </p:spPr>
      </p:pic>
      <p:pic>
        <p:nvPicPr>
          <p:cNvPr id="8" name="Picture 7">
            <a:extLst>
              <a:ext uri="{FF2B5EF4-FFF2-40B4-BE49-F238E27FC236}">
                <a16:creationId xmlns:a16="http://schemas.microsoft.com/office/drawing/2014/main" id="{1965FCD6-5CDD-AA49-A8AC-4F64654688AE}"/>
              </a:ext>
            </a:extLst>
          </p:cNvPr>
          <p:cNvPicPr>
            <a:picLocks noChangeAspect="1"/>
          </p:cNvPicPr>
          <p:nvPr/>
        </p:nvPicPr>
        <p:blipFill>
          <a:blip r:embed="rId6"/>
          <a:stretch>
            <a:fillRect/>
          </a:stretch>
        </p:blipFill>
        <p:spPr>
          <a:xfrm>
            <a:off x="9660158" y="4337524"/>
            <a:ext cx="1422400" cy="1422400"/>
          </a:xfrm>
          <a:prstGeom prst="rect">
            <a:avLst/>
          </a:prstGeom>
        </p:spPr>
      </p:pic>
      <p:pic>
        <p:nvPicPr>
          <p:cNvPr id="10" name="Picture 9">
            <a:extLst>
              <a:ext uri="{FF2B5EF4-FFF2-40B4-BE49-F238E27FC236}">
                <a16:creationId xmlns:a16="http://schemas.microsoft.com/office/drawing/2014/main" id="{B83C328D-125A-E94E-AACB-F6E9D5F0C29E}"/>
              </a:ext>
            </a:extLst>
          </p:cNvPr>
          <p:cNvPicPr>
            <a:picLocks noChangeAspect="1"/>
          </p:cNvPicPr>
          <p:nvPr/>
        </p:nvPicPr>
        <p:blipFill>
          <a:blip r:embed="rId7"/>
          <a:stretch>
            <a:fillRect/>
          </a:stretch>
        </p:blipFill>
        <p:spPr>
          <a:xfrm>
            <a:off x="792871" y="4337524"/>
            <a:ext cx="1778000" cy="1143000"/>
          </a:xfrm>
          <a:prstGeom prst="rect">
            <a:avLst/>
          </a:prstGeom>
        </p:spPr>
      </p:pic>
      <p:pic>
        <p:nvPicPr>
          <p:cNvPr id="11" name="Picture 10">
            <a:extLst>
              <a:ext uri="{FF2B5EF4-FFF2-40B4-BE49-F238E27FC236}">
                <a16:creationId xmlns:a16="http://schemas.microsoft.com/office/drawing/2014/main" id="{DAC14482-8A4F-7A4D-B287-67654C4A104F}"/>
              </a:ext>
            </a:extLst>
          </p:cNvPr>
          <p:cNvPicPr>
            <a:picLocks noChangeAspect="1"/>
          </p:cNvPicPr>
          <p:nvPr/>
        </p:nvPicPr>
        <p:blipFill>
          <a:blip r:embed="rId8"/>
          <a:stretch>
            <a:fillRect/>
          </a:stretch>
        </p:blipFill>
        <p:spPr>
          <a:xfrm>
            <a:off x="3520685" y="3542484"/>
            <a:ext cx="1422400" cy="1422400"/>
          </a:xfrm>
          <a:prstGeom prst="rect">
            <a:avLst/>
          </a:prstGeom>
        </p:spPr>
      </p:pic>
      <p:sp>
        <p:nvSpPr>
          <p:cNvPr id="14" name="Title 13">
            <a:extLst>
              <a:ext uri="{FF2B5EF4-FFF2-40B4-BE49-F238E27FC236}">
                <a16:creationId xmlns:a16="http://schemas.microsoft.com/office/drawing/2014/main" id="{2094DF30-FB5C-7247-B457-3051A8C67539}"/>
              </a:ext>
            </a:extLst>
          </p:cNvPr>
          <p:cNvSpPr>
            <a:spLocks noGrp="1"/>
          </p:cNvSpPr>
          <p:nvPr>
            <p:ph type="title"/>
          </p:nvPr>
        </p:nvSpPr>
        <p:spPr/>
        <p:txBody>
          <a:bodyPr/>
          <a:lstStyle/>
          <a:p>
            <a:endParaRPr lang="en-US"/>
          </a:p>
        </p:txBody>
      </p:sp>
      <p:sp>
        <p:nvSpPr>
          <p:cNvPr id="16" name="Footer Placeholder 15">
            <a:extLst>
              <a:ext uri="{FF2B5EF4-FFF2-40B4-BE49-F238E27FC236}">
                <a16:creationId xmlns:a16="http://schemas.microsoft.com/office/drawing/2014/main" id="{8BBDE03D-EB6D-CE46-A0C2-BF19BCEA2EC6}"/>
              </a:ext>
            </a:extLst>
          </p:cNvPr>
          <p:cNvSpPr>
            <a:spLocks noGrp="1"/>
          </p:cNvSpPr>
          <p:nvPr>
            <p:ph type="ftr" sz="quarter" idx="11"/>
          </p:nvPr>
        </p:nvSpPr>
        <p:spPr/>
        <p:txBody>
          <a:bodyPr/>
          <a:lstStyle/>
          <a:p>
            <a:r>
              <a:rPr lang="en-US"/>
              <a:t>www.linkedin.com/in/mrdavidcallaghan</a:t>
            </a:r>
          </a:p>
        </p:txBody>
      </p:sp>
      <p:pic>
        <p:nvPicPr>
          <p:cNvPr id="17" name="Picture 16">
            <a:extLst>
              <a:ext uri="{FF2B5EF4-FFF2-40B4-BE49-F238E27FC236}">
                <a16:creationId xmlns:a16="http://schemas.microsoft.com/office/drawing/2014/main" id="{2A1EFD07-BA3A-0347-9CA9-0A2767701DF7}"/>
              </a:ext>
            </a:extLst>
          </p:cNvPr>
          <p:cNvPicPr>
            <a:picLocks noChangeAspect="1"/>
          </p:cNvPicPr>
          <p:nvPr/>
        </p:nvPicPr>
        <p:blipFill>
          <a:blip r:embed="rId9"/>
          <a:stretch>
            <a:fillRect/>
          </a:stretch>
        </p:blipFill>
        <p:spPr>
          <a:xfrm>
            <a:off x="6568147" y="4600702"/>
            <a:ext cx="1476326" cy="1476326"/>
          </a:xfrm>
          <a:prstGeom prst="rect">
            <a:avLst/>
          </a:prstGeom>
        </p:spPr>
      </p:pic>
    </p:spTree>
    <p:extLst>
      <p:ext uri="{BB962C8B-B14F-4D97-AF65-F5344CB8AC3E}">
        <p14:creationId xmlns:p14="http://schemas.microsoft.com/office/powerpoint/2010/main" val="1655424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1: Minimum Viable Hadoop</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www.linkedin.com/in/mrdavidcallaghan</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goal is to set up a single node Hadoop cluster on your local machines manually.</a:t>
            </a:r>
          </a:p>
        </p:txBody>
      </p:sp>
      <p:sp>
        <p:nvSpPr>
          <p:cNvPr id="9" name="Content Placeholder 8">
            <a:extLst>
              <a:ext uri="{FF2B5EF4-FFF2-40B4-BE49-F238E27FC236}">
                <a16:creationId xmlns:a16="http://schemas.microsoft.com/office/drawing/2014/main" id="{B0A11739-EA34-2646-BE0B-CEE6D237F635}"/>
              </a:ext>
            </a:extLst>
          </p:cNvPr>
          <p:cNvSpPr>
            <a:spLocks noGrp="1"/>
          </p:cNvSpPr>
          <p:nvPr>
            <p:ph idx="1"/>
          </p:nvPr>
        </p:nvSpPr>
        <p:spPr>
          <a:xfrm>
            <a:off x="736795" y="2377685"/>
            <a:ext cx="10617005" cy="3799278"/>
          </a:xfrm>
        </p:spPr>
        <p:txBody>
          <a:bodyPr>
            <a:normAutofit fontScale="92500" lnSpcReduction="10000"/>
          </a:bodyPr>
          <a:lstStyle/>
          <a:p>
            <a:pPr marL="514350" indent="-514350">
              <a:buFont typeface="+mj-lt"/>
              <a:buAutoNum type="arabicPeriod"/>
            </a:pPr>
            <a:r>
              <a:rPr lang="en-US" dirty="0"/>
              <a:t>Install Docker</a:t>
            </a:r>
          </a:p>
          <a:p>
            <a:pPr marL="514350" indent="-514350">
              <a:buFont typeface="+mj-lt"/>
              <a:buAutoNum type="arabicPeriod"/>
            </a:pPr>
            <a:r>
              <a:rPr lang="en-US" dirty="0"/>
              <a:t>Create a base Linux distro using Centos</a:t>
            </a:r>
          </a:p>
          <a:p>
            <a:pPr marL="971550" lvl="1" indent="-514350">
              <a:buFont typeface="+mj-lt"/>
              <a:buAutoNum type="arabicPeriod"/>
            </a:pPr>
            <a:r>
              <a:rPr lang="en-US" dirty="0"/>
              <a:t>docker pull centos</a:t>
            </a:r>
          </a:p>
          <a:p>
            <a:pPr marL="971550" lvl="1" indent="-514350">
              <a:buFont typeface="+mj-lt"/>
              <a:buAutoNum type="arabicPeriod"/>
            </a:pPr>
            <a:r>
              <a:rPr lang="en-US" dirty="0"/>
              <a:t>docker run -</a:t>
            </a:r>
            <a:r>
              <a:rPr lang="en-US" dirty="0" err="1"/>
              <a:t>i</a:t>
            </a:r>
            <a:r>
              <a:rPr lang="en-US" dirty="0"/>
              <a:t> -t centos</a:t>
            </a:r>
          </a:p>
          <a:p>
            <a:pPr marL="514350" indent="-514350">
              <a:buFont typeface="+mj-lt"/>
              <a:buAutoNum type="arabicPeriod"/>
            </a:pPr>
            <a:r>
              <a:rPr lang="en-US" dirty="0"/>
              <a:t>Go to the Apache website and follow the instructions</a:t>
            </a:r>
          </a:p>
          <a:p>
            <a:pPr marL="457200" lvl="1" indent="0">
              <a:buNone/>
            </a:pPr>
            <a:r>
              <a:rPr lang="en-US" dirty="0">
                <a:hlinkClick r:id="rId3"/>
              </a:rPr>
              <a:t>https://hadoop.apache.org/docs/r3.0.1/hadoop-project-dist/hadoop-common/SingleCluster.html</a:t>
            </a:r>
            <a:endParaRPr lang="en-US" dirty="0"/>
          </a:p>
          <a:p>
            <a:pPr marL="514350" indent="-514350">
              <a:buFont typeface="+mj-lt"/>
              <a:buAutoNum type="arabicPeriod"/>
            </a:pPr>
            <a:r>
              <a:rPr lang="en-US" dirty="0"/>
              <a:t>Perform the </a:t>
            </a:r>
            <a:r>
              <a:rPr lang="en-US" dirty="0" err="1"/>
              <a:t>WordCount</a:t>
            </a:r>
            <a:r>
              <a:rPr lang="en-US" dirty="0"/>
              <a:t> exercise in MapReduce</a:t>
            </a:r>
          </a:p>
          <a:p>
            <a:pPr marL="457200" lvl="1" indent="0">
              <a:buNone/>
            </a:pPr>
            <a:r>
              <a:rPr lang="en-US" dirty="0">
                <a:hlinkClick r:id="rId4"/>
              </a:rPr>
              <a:t>https://hadoop.apache.org/docs/r3.0.1/hadoop-mapreduce-client/hadoop-mapreduce-client-core/MapReduceTutorial.html</a:t>
            </a:r>
            <a:endParaRPr lang="en-US" dirty="0"/>
          </a:p>
          <a:p>
            <a:pPr marL="514350" indent="-514350">
              <a:buFont typeface="+mj-lt"/>
              <a:buAutoNum type="arabicPeriod"/>
            </a:pPr>
            <a:endParaRPr lang="en-US" dirty="0"/>
          </a:p>
          <a:p>
            <a:pPr marL="457200" lvl="1" indent="0">
              <a:buNone/>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2811667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CD61-A711-894D-A3CE-429680272AD8}"/>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C1A84429-3E04-444D-9D7D-95CA7555AD54}"/>
              </a:ext>
            </a:extLst>
          </p:cNvPr>
          <p:cNvSpPr>
            <a:spLocks noGrp="1"/>
          </p:cNvSpPr>
          <p:nvPr>
            <p:ph type="ftr" sz="quarter" idx="11"/>
          </p:nvPr>
        </p:nvSpPr>
        <p:spPr/>
        <p:txBody>
          <a:bodyPr/>
          <a:lstStyle/>
          <a:p>
            <a:r>
              <a:rPr lang="en-US"/>
              <a:t>www.linkedin.com/in/mrdavidcallaghan</a:t>
            </a:r>
          </a:p>
        </p:txBody>
      </p:sp>
      <p:pic>
        <p:nvPicPr>
          <p:cNvPr id="12" name="Content Placeholder 11">
            <a:extLst>
              <a:ext uri="{FF2B5EF4-FFF2-40B4-BE49-F238E27FC236}">
                <a16:creationId xmlns:a16="http://schemas.microsoft.com/office/drawing/2014/main" id="{C40C25CF-1856-0D48-81A4-FB90EEC3E9A4}"/>
              </a:ext>
            </a:extLst>
          </p:cNvPr>
          <p:cNvPicPr>
            <a:picLocks noGrp="1" noChangeAspect="1"/>
          </p:cNvPicPr>
          <p:nvPr>
            <p:ph idx="1"/>
          </p:nvPr>
        </p:nvPicPr>
        <p:blipFill>
          <a:blip r:embed="rId3"/>
          <a:stretch>
            <a:fillRect/>
          </a:stretch>
        </p:blipFill>
        <p:spPr>
          <a:xfrm>
            <a:off x="1649949" y="365125"/>
            <a:ext cx="6008432" cy="4982601"/>
          </a:xfrm>
          <a:prstGeom prst="rect">
            <a:avLst/>
          </a:prstGeom>
        </p:spPr>
      </p:pic>
      <p:sp>
        <p:nvSpPr>
          <p:cNvPr id="3" name="TextBox 2">
            <a:extLst>
              <a:ext uri="{FF2B5EF4-FFF2-40B4-BE49-F238E27FC236}">
                <a16:creationId xmlns:a16="http://schemas.microsoft.com/office/drawing/2014/main" id="{835FCD55-5675-4843-82E5-25E1B6D7E0A8}"/>
              </a:ext>
            </a:extLst>
          </p:cNvPr>
          <p:cNvSpPr txBox="1"/>
          <p:nvPr/>
        </p:nvSpPr>
        <p:spPr>
          <a:xfrm>
            <a:off x="6096000" y="5344207"/>
            <a:ext cx="984739" cy="1015663"/>
          </a:xfrm>
          <a:prstGeom prst="rect">
            <a:avLst/>
          </a:prstGeom>
          <a:noFill/>
        </p:spPr>
        <p:txBody>
          <a:bodyPr wrap="square" rtlCol="0">
            <a:spAutoFit/>
          </a:bodyPr>
          <a:lstStyle/>
          <a:p>
            <a:r>
              <a:rPr lang="en-US" sz="6000" dirty="0"/>
              <a:t>?</a:t>
            </a:r>
          </a:p>
        </p:txBody>
      </p:sp>
    </p:spTree>
    <p:extLst>
      <p:ext uri="{BB962C8B-B14F-4D97-AF65-F5344CB8AC3E}">
        <p14:creationId xmlns:p14="http://schemas.microsoft.com/office/powerpoint/2010/main" val="341536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B0C-E906-1D42-9F94-C7A2CFDC3085}"/>
              </a:ext>
            </a:extLst>
          </p:cNvPr>
          <p:cNvSpPr>
            <a:spLocks noGrp="1"/>
          </p:cNvSpPr>
          <p:nvPr>
            <p:ph type="title"/>
          </p:nvPr>
        </p:nvSpPr>
        <p:spPr/>
        <p:txBody>
          <a:bodyPr/>
          <a:lstStyle/>
          <a:p>
            <a:r>
              <a:rPr lang="en-US" dirty="0"/>
              <a:t>What is Hadoop?</a:t>
            </a:r>
          </a:p>
        </p:txBody>
      </p:sp>
      <p:sp>
        <p:nvSpPr>
          <p:cNvPr id="3" name="Content Placeholder 2">
            <a:extLst>
              <a:ext uri="{FF2B5EF4-FFF2-40B4-BE49-F238E27FC236}">
                <a16:creationId xmlns:a16="http://schemas.microsoft.com/office/drawing/2014/main" id="{BE58AEE3-EB57-7646-A3CC-9BE7ECFA3A54}"/>
              </a:ext>
            </a:extLst>
          </p:cNvPr>
          <p:cNvSpPr>
            <a:spLocks noGrp="1"/>
          </p:cNvSpPr>
          <p:nvPr>
            <p:ph idx="1"/>
          </p:nvPr>
        </p:nvSpPr>
        <p:spPr/>
        <p:txBody>
          <a:bodyPr/>
          <a:lstStyle/>
          <a:p>
            <a:pPr marL="0" indent="0" algn="ctr">
              <a:buNone/>
            </a:pPr>
            <a:r>
              <a:rPr lang="en-US" dirty="0"/>
              <a:t>Hadoop is a </a:t>
            </a:r>
            <a:r>
              <a:rPr lang="en-US" b="1" dirty="0"/>
              <a:t>distributed</a:t>
            </a:r>
            <a:r>
              <a:rPr lang="en-US" dirty="0"/>
              <a:t> data storage and processing platform.</a:t>
            </a:r>
          </a:p>
          <a:p>
            <a:endParaRPr lang="en-US" dirty="0"/>
          </a:p>
          <a:p>
            <a:endParaRPr lang="en-US" dirty="0"/>
          </a:p>
        </p:txBody>
      </p:sp>
      <p:sp>
        <p:nvSpPr>
          <p:cNvPr id="4" name="Footer Placeholder 3">
            <a:extLst>
              <a:ext uri="{FF2B5EF4-FFF2-40B4-BE49-F238E27FC236}">
                <a16:creationId xmlns:a16="http://schemas.microsoft.com/office/drawing/2014/main" id="{6FED02FD-3385-2F46-8C43-11EBE92C7E7A}"/>
              </a:ext>
            </a:extLst>
          </p:cNvPr>
          <p:cNvSpPr>
            <a:spLocks noGrp="1"/>
          </p:cNvSpPr>
          <p:nvPr>
            <p:ph type="ftr" sz="quarter" idx="11"/>
          </p:nvPr>
        </p:nvSpPr>
        <p:spPr/>
        <p:txBody>
          <a:bodyPr/>
          <a:lstStyle/>
          <a:p>
            <a:r>
              <a:rPr lang="en-US"/>
              <a:t>www.linkedin.com/in/mrdavidcallaghan</a:t>
            </a:r>
          </a:p>
        </p:txBody>
      </p:sp>
      <p:pic>
        <p:nvPicPr>
          <p:cNvPr id="7" name="Content Placeholder 5">
            <a:extLst>
              <a:ext uri="{FF2B5EF4-FFF2-40B4-BE49-F238E27FC236}">
                <a16:creationId xmlns:a16="http://schemas.microsoft.com/office/drawing/2014/main" id="{F99AE03D-E933-204F-97A7-8AE7CAE148A3}"/>
              </a:ext>
            </a:extLst>
          </p:cNvPr>
          <p:cNvPicPr>
            <a:picLocks noChangeAspect="1"/>
          </p:cNvPicPr>
          <p:nvPr/>
        </p:nvPicPr>
        <p:blipFill>
          <a:blip r:embed="rId3"/>
          <a:stretch>
            <a:fillRect/>
          </a:stretch>
        </p:blipFill>
        <p:spPr>
          <a:xfrm>
            <a:off x="2632569" y="2732474"/>
            <a:ext cx="1422400" cy="1422400"/>
          </a:xfrm>
          <a:prstGeom prst="rect">
            <a:avLst/>
          </a:prstGeom>
        </p:spPr>
      </p:pic>
      <p:pic>
        <p:nvPicPr>
          <p:cNvPr id="8" name="Picture 7">
            <a:extLst>
              <a:ext uri="{FF2B5EF4-FFF2-40B4-BE49-F238E27FC236}">
                <a16:creationId xmlns:a16="http://schemas.microsoft.com/office/drawing/2014/main" id="{CCF2B671-AEB1-9143-B523-4BBE83B57731}"/>
              </a:ext>
            </a:extLst>
          </p:cNvPr>
          <p:cNvPicPr>
            <a:picLocks noChangeAspect="1"/>
          </p:cNvPicPr>
          <p:nvPr/>
        </p:nvPicPr>
        <p:blipFill>
          <a:blip r:embed="rId4"/>
          <a:stretch>
            <a:fillRect/>
          </a:stretch>
        </p:blipFill>
        <p:spPr>
          <a:xfrm>
            <a:off x="6574337" y="2630446"/>
            <a:ext cx="3194271" cy="1398675"/>
          </a:xfrm>
          <a:prstGeom prst="rect">
            <a:avLst/>
          </a:prstGeom>
        </p:spPr>
      </p:pic>
      <p:pic>
        <p:nvPicPr>
          <p:cNvPr id="9" name="Picture 8">
            <a:extLst>
              <a:ext uri="{FF2B5EF4-FFF2-40B4-BE49-F238E27FC236}">
                <a16:creationId xmlns:a16="http://schemas.microsoft.com/office/drawing/2014/main" id="{D2A9D7DC-AED2-F943-846E-15CD5A9C38A4}"/>
              </a:ext>
            </a:extLst>
          </p:cNvPr>
          <p:cNvPicPr>
            <a:picLocks noChangeAspect="1"/>
          </p:cNvPicPr>
          <p:nvPr/>
        </p:nvPicPr>
        <p:blipFill>
          <a:blip r:embed="rId5"/>
          <a:stretch>
            <a:fillRect/>
          </a:stretch>
        </p:blipFill>
        <p:spPr>
          <a:xfrm>
            <a:off x="8171473" y="4353545"/>
            <a:ext cx="3182327" cy="1958355"/>
          </a:xfrm>
          <a:prstGeom prst="rect">
            <a:avLst/>
          </a:prstGeom>
        </p:spPr>
      </p:pic>
      <p:pic>
        <p:nvPicPr>
          <p:cNvPr id="10" name="Picture 9">
            <a:extLst>
              <a:ext uri="{FF2B5EF4-FFF2-40B4-BE49-F238E27FC236}">
                <a16:creationId xmlns:a16="http://schemas.microsoft.com/office/drawing/2014/main" id="{3FE954BD-5E69-764E-B51F-A978F639D861}"/>
              </a:ext>
            </a:extLst>
          </p:cNvPr>
          <p:cNvPicPr>
            <a:picLocks noChangeAspect="1"/>
          </p:cNvPicPr>
          <p:nvPr/>
        </p:nvPicPr>
        <p:blipFill>
          <a:blip r:embed="rId6"/>
          <a:stretch>
            <a:fillRect/>
          </a:stretch>
        </p:blipFill>
        <p:spPr>
          <a:xfrm>
            <a:off x="1590474" y="4297264"/>
            <a:ext cx="5545756" cy="1976413"/>
          </a:xfrm>
          <a:prstGeom prst="rect">
            <a:avLst/>
          </a:prstGeom>
        </p:spPr>
      </p:pic>
      <p:pic>
        <p:nvPicPr>
          <p:cNvPr id="11" name="Picture 10">
            <a:extLst>
              <a:ext uri="{FF2B5EF4-FFF2-40B4-BE49-F238E27FC236}">
                <a16:creationId xmlns:a16="http://schemas.microsoft.com/office/drawing/2014/main" id="{A128A675-0AA0-794F-9F7B-502F1FC13A57}"/>
              </a:ext>
            </a:extLst>
          </p:cNvPr>
          <p:cNvPicPr>
            <a:picLocks noChangeAspect="1"/>
          </p:cNvPicPr>
          <p:nvPr/>
        </p:nvPicPr>
        <p:blipFill>
          <a:blip r:embed="rId7"/>
          <a:stretch>
            <a:fillRect/>
          </a:stretch>
        </p:blipFill>
        <p:spPr>
          <a:xfrm>
            <a:off x="994118" y="4734653"/>
            <a:ext cx="2500914" cy="1539024"/>
          </a:xfrm>
          <a:prstGeom prst="rect">
            <a:avLst/>
          </a:prstGeom>
        </p:spPr>
      </p:pic>
    </p:spTree>
    <p:extLst>
      <p:ext uri="{BB962C8B-B14F-4D97-AF65-F5344CB8AC3E}">
        <p14:creationId xmlns:p14="http://schemas.microsoft.com/office/powerpoint/2010/main" val="1884788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CD61-A711-894D-A3CE-429680272AD8}"/>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C1A84429-3E04-444D-9D7D-95CA7555AD54}"/>
              </a:ext>
            </a:extLst>
          </p:cNvPr>
          <p:cNvSpPr>
            <a:spLocks noGrp="1"/>
          </p:cNvSpPr>
          <p:nvPr>
            <p:ph type="ftr" sz="quarter" idx="11"/>
          </p:nvPr>
        </p:nvSpPr>
        <p:spPr/>
        <p:txBody>
          <a:bodyPr/>
          <a:lstStyle/>
          <a:p>
            <a:r>
              <a:rPr lang="en-US"/>
              <a:t>www.linkedin.com/in/mrdavidcallaghan</a:t>
            </a:r>
          </a:p>
        </p:txBody>
      </p:sp>
      <p:pic>
        <p:nvPicPr>
          <p:cNvPr id="12" name="Content Placeholder 11">
            <a:extLst>
              <a:ext uri="{FF2B5EF4-FFF2-40B4-BE49-F238E27FC236}">
                <a16:creationId xmlns:a16="http://schemas.microsoft.com/office/drawing/2014/main" id="{C40C25CF-1856-0D48-81A4-FB90EEC3E9A4}"/>
              </a:ext>
            </a:extLst>
          </p:cNvPr>
          <p:cNvPicPr>
            <a:picLocks noGrp="1" noChangeAspect="1"/>
          </p:cNvPicPr>
          <p:nvPr>
            <p:ph idx="1"/>
          </p:nvPr>
        </p:nvPicPr>
        <p:blipFill>
          <a:blip r:embed="rId3"/>
          <a:stretch>
            <a:fillRect/>
          </a:stretch>
        </p:blipFill>
        <p:spPr>
          <a:xfrm>
            <a:off x="1649949" y="365125"/>
            <a:ext cx="6008432" cy="4982601"/>
          </a:xfrm>
          <a:prstGeom prst="rect">
            <a:avLst/>
          </a:prstGeom>
        </p:spPr>
      </p:pic>
      <p:pic>
        <p:nvPicPr>
          <p:cNvPr id="3" name="Picture 2">
            <a:extLst>
              <a:ext uri="{FF2B5EF4-FFF2-40B4-BE49-F238E27FC236}">
                <a16:creationId xmlns:a16="http://schemas.microsoft.com/office/drawing/2014/main" id="{8BDE63D2-A1F0-5E40-AADB-B630B533EBF5}"/>
              </a:ext>
            </a:extLst>
          </p:cNvPr>
          <p:cNvPicPr>
            <a:picLocks noChangeAspect="1"/>
          </p:cNvPicPr>
          <p:nvPr/>
        </p:nvPicPr>
        <p:blipFill>
          <a:blip r:embed="rId4"/>
          <a:stretch>
            <a:fillRect/>
          </a:stretch>
        </p:blipFill>
        <p:spPr>
          <a:xfrm>
            <a:off x="5912046" y="5347726"/>
            <a:ext cx="1008624" cy="1008624"/>
          </a:xfrm>
          <a:prstGeom prst="rect">
            <a:avLst/>
          </a:prstGeom>
        </p:spPr>
      </p:pic>
    </p:spTree>
    <p:extLst>
      <p:ext uri="{BB962C8B-B14F-4D97-AF65-F5344CB8AC3E}">
        <p14:creationId xmlns:p14="http://schemas.microsoft.com/office/powerpoint/2010/main" val="1758353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2: Minimum Viable Hadoop on the Cloud</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www.linkedin.com/in/mrdavidcallaghan</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goal is to set up an create a basic distributed cluster (one name node and three data nodes) on AWS.</a:t>
            </a:r>
          </a:p>
        </p:txBody>
      </p:sp>
      <p:sp>
        <p:nvSpPr>
          <p:cNvPr id="9" name="Content Placeholder 8">
            <a:extLst>
              <a:ext uri="{FF2B5EF4-FFF2-40B4-BE49-F238E27FC236}">
                <a16:creationId xmlns:a16="http://schemas.microsoft.com/office/drawing/2014/main" id="{B0A11739-EA34-2646-BE0B-CEE6D237F635}"/>
              </a:ext>
            </a:extLst>
          </p:cNvPr>
          <p:cNvSpPr>
            <a:spLocks noGrp="1"/>
          </p:cNvSpPr>
          <p:nvPr>
            <p:ph idx="1"/>
          </p:nvPr>
        </p:nvSpPr>
        <p:spPr>
          <a:xfrm>
            <a:off x="736795" y="2377685"/>
            <a:ext cx="10617005" cy="3799278"/>
          </a:xfrm>
        </p:spPr>
        <p:txBody>
          <a:bodyPr>
            <a:normAutofit/>
          </a:bodyPr>
          <a:lstStyle/>
          <a:p>
            <a:pPr marL="514350" indent="-514350">
              <a:buFont typeface="+mj-lt"/>
              <a:buAutoNum type="arabicPeriod"/>
            </a:pPr>
            <a:endParaRPr lang="en-US" dirty="0"/>
          </a:p>
          <a:p>
            <a:pPr marL="457200" lvl="1" indent="0">
              <a:buNone/>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
        <p:nvSpPr>
          <p:cNvPr id="7" name="Content Placeholder 8">
            <a:extLst>
              <a:ext uri="{FF2B5EF4-FFF2-40B4-BE49-F238E27FC236}">
                <a16:creationId xmlns:a16="http://schemas.microsoft.com/office/drawing/2014/main" id="{217B3594-37CC-4041-9982-0ACED04AE2E2}"/>
              </a:ext>
            </a:extLst>
          </p:cNvPr>
          <p:cNvSpPr txBox="1">
            <a:spLocks/>
          </p:cNvSpPr>
          <p:nvPr/>
        </p:nvSpPr>
        <p:spPr>
          <a:xfrm>
            <a:off x="889195" y="2530085"/>
            <a:ext cx="10617005" cy="37992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500" dirty="0"/>
              <a:t>Prerequisite -&gt; you need an AWS account and an SSH client (</a:t>
            </a:r>
            <a:r>
              <a:rPr lang="en-US" sz="1500" dirty="0" err="1"/>
              <a:t>PuTTY</a:t>
            </a:r>
            <a:r>
              <a:rPr lang="en-US" sz="1500" dirty="0"/>
              <a:t> for Windows) on the client</a:t>
            </a:r>
          </a:p>
          <a:p>
            <a:pPr marL="342900" indent="-342900">
              <a:buFont typeface="+mj-lt"/>
              <a:buAutoNum type="arabicPeriod"/>
            </a:pPr>
            <a:r>
              <a:rPr lang="en-US" sz="1500" dirty="0"/>
              <a:t>Create an Ubuntu AMI on the free tier </a:t>
            </a:r>
          </a:p>
          <a:p>
            <a:pPr marL="457200" lvl="1" indent="0">
              <a:buNone/>
            </a:pPr>
            <a:r>
              <a:rPr lang="en-US" sz="1500" dirty="0"/>
              <a:t>From EC2, select Launch Instance -&gt; Ubuntu Server -&gt; t2.micro -&gt; 8GB EBS -&gt; uncheck Delete on Termination -&gt; Add </a:t>
            </a:r>
            <a:r>
              <a:rPr lang="en-US" sz="1500" dirty="0" err="1"/>
              <a:t>tage</a:t>
            </a:r>
            <a:r>
              <a:rPr lang="en-US" sz="1500" dirty="0"/>
              <a:t> (name = Hadoop) -&gt; New Security Group named </a:t>
            </a:r>
            <a:r>
              <a:rPr lang="en-US" sz="1500" dirty="0" err="1"/>
              <a:t>HadoopSecurityGroup</a:t>
            </a:r>
            <a:r>
              <a:rPr lang="en-US" sz="1500" dirty="0"/>
              <a:t> (lock down IP range) -&gt; click Review and Launch -&gt; select “create a new key pair” -&gt; call it </a:t>
            </a:r>
            <a:r>
              <a:rPr lang="en-US" sz="1500" dirty="0" err="1"/>
              <a:t>hadoopcluster</a:t>
            </a:r>
            <a:r>
              <a:rPr lang="en-US" sz="1500" dirty="0"/>
              <a:t> -&gt; download -&gt; click Launch</a:t>
            </a:r>
          </a:p>
          <a:p>
            <a:pPr marL="342900" indent="-342900">
              <a:buFont typeface="+mj-lt"/>
              <a:buAutoNum type="arabicPeriod"/>
            </a:pPr>
            <a:r>
              <a:rPr lang="en-US" sz="1500" dirty="0"/>
              <a:t>Create a template node</a:t>
            </a:r>
          </a:p>
          <a:p>
            <a:pPr marL="971550" lvl="1" indent="-514350">
              <a:buFont typeface="+mj-lt"/>
              <a:buAutoNum type="arabicPeriod"/>
            </a:pPr>
            <a:r>
              <a:rPr lang="en-US" sz="1500" dirty="0"/>
              <a:t>Login to the EC2 node from the client. On the AWS console, retrieve the DNS name. On the client, prepare to </a:t>
            </a:r>
            <a:r>
              <a:rPr lang="en-US" sz="1500" dirty="0" err="1"/>
              <a:t>ssh</a:t>
            </a:r>
            <a:r>
              <a:rPr lang="en-US" sz="1500" dirty="0"/>
              <a:t> in</a:t>
            </a:r>
          </a:p>
          <a:p>
            <a:pPr marL="914400" lvl="2" indent="0">
              <a:buNone/>
            </a:pPr>
            <a:r>
              <a:rPr lang="en-US" sz="1400" dirty="0" err="1">
                <a:latin typeface="Courier New" panose="02070309020205020404" pitchFamily="49" charset="0"/>
                <a:cs typeface="Courier New" panose="02070309020205020404" pitchFamily="49" charset="0"/>
              </a:rPr>
              <a:t>chmod</a:t>
            </a:r>
            <a:r>
              <a:rPr lang="en-US" sz="1400" dirty="0">
                <a:latin typeface="Courier New" panose="02070309020205020404" pitchFamily="49" charset="0"/>
                <a:cs typeface="Courier New" panose="02070309020205020404" pitchFamily="49" charset="0"/>
              </a:rPr>
              <a:t> 600 path/to/your/</a:t>
            </a:r>
            <a:r>
              <a:rPr lang="en-US" sz="1400" dirty="0" err="1">
                <a:latin typeface="Courier New" panose="02070309020205020404" pitchFamily="49" charset="0"/>
                <a:cs typeface="Courier New" panose="02070309020205020404" pitchFamily="49" charset="0"/>
              </a:rPr>
              <a:t>key.pem</a:t>
            </a:r>
            <a:r>
              <a:rPr lang="en-US" sz="1400" dirty="0">
                <a:latin typeface="Courier New" panose="02070309020205020404" pitchFamily="49" charset="0"/>
                <a:cs typeface="Courier New" panose="02070309020205020404" pitchFamily="49" charset="0"/>
              </a:rPr>
              <a:t> (first time only)</a:t>
            </a:r>
          </a:p>
          <a:p>
            <a:pPr marL="914400" lvl="2" indent="0">
              <a:buNone/>
            </a:pPr>
            <a:r>
              <a:rPr lang="en-US" sz="1400" dirty="0" err="1">
                <a:latin typeface="Courier New" panose="02070309020205020404" pitchFamily="49" charset="0"/>
                <a:cs typeface="Courier New" panose="02070309020205020404" pitchFamily="49" charset="0"/>
              </a:rPr>
              <a:t>ssh</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i</a:t>
            </a:r>
            <a:r>
              <a:rPr lang="en-US" sz="1400" dirty="0">
                <a:latin typeface="Courier New" panose="02070309020205020404" pitchFamily="49" charset="0"/>
                <a:cs typeface="Courier New" panose="02070309020205020404" pitchFamily="49" charset="0"/>
              </a:rPr>
              <a:t> path/to/your/</a:t>
            </a:r>
            <a:r>
              <a:rPr lang="en-US" sz="1400" dirty="0" err="1">
                <a:latin typeface="Courier New" panose="02070309020205020404" pitchFamily="49" charset="0"/>
                <a:cs typeface="Courier New" panose="02070309020205020404" pitchFamily="49" charset="0"/>
              </a:rPr>
              <a:t>key.pem</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ubuntu@your_dns_name</a:t>
            </a:r>
            <a:endParaRPr lang="en-US" sz="1400" dirty="0">
              <a:latin typeface="Courier New" panose="02070309020205020404" pitchFamily="49" charset="0"/>
              <a:cs typeface="Courier New" panose="02070309020205020404" pitchFamily="49" charset="0"/>
            </a:endParaRPr>
          </a:p>
          <a:p>
            <a:pPr marL="914400" lvl="2" indent="0">
              <a:buNone/>
            </a:pPr>
            <a:r>
              <a:rPr lang="en-US" sz="1400" dirty="0" err="1">
                <a:latin typeface="Courier New" panose="02070309020205020404" pitchFamily="49" charset="0"/>
                <a:cs typeface="Courier New" panose="02070309020205020404" pitchFamily="49" charset="0"/>
              </a:rPr>
              <a:t>sudo</a:t>
            </a:r>
            <a:r>
              <a:rPr lang="en-US" sz="1400" dirty="0">
                <a:latin typeface="Courier New" panose="02070309020205020404" pitchFamily="49" charset="0"/>
                <a:cs typeface="Courier New" panose="02070309020205020404" pitchFamily="49" charset="0"/>
              </a:rPr>
              <a:t> apt-get install default-</a:t>
            </a:r>
            <a:r>
              <a:rPr lang="en-US" sz="1400" dirty="0" err="1">
                <a:latin typeface="Courier New" panose="02070309020205020404" pitchFamily="49" charset="0"/>
                <a:cs typeface="Courier New" panose="02070309020205020404" pitchFamily="49" charset="0"/>
              </a:rPr>
              <a:t>jdk</a:t>
            </a:r>
            <a:endParaRPr lang="en-US" sz="1400" dirty="0">
              <a:latin typeface="Courier New" panose="02070309020205020404" pitchFamily="49" charset="0"/>
              <a:cs typeface="Courier New" panose="02070309020205020404" pitchFamily="49" charset="0"/>
            </a:endParaRPr>
          </a:p>
          <a:p>
            <a:pPr marL="914400" lvl="2" indent="0">
              <a:buNone/>
            </a:pPr>
            <a:r>
              <a:rPr lang="en-US" sz="1400" dirty="0" err="1">
                <a:latin typeface="Courier New" panose="02070309020205020404" pitchFamily="49" charset="0"/>
                <a:cs typeface="Courier New" panose="02070309020205020404" pitchFamily="49" charset="0"/>
              </a:rPr>
              <a:t>wget</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hlinkClick r:id="rId3"/>
              </a:rPr>
              <a:t>http://apache.crihan.fr/dist/hadoop/common/hadoop-2.8.2/hadoop-2.8.2.tar.gz</a:t>
            </a:r>
            <a:endParaRPr lang="en-US" sz="1400" dirty="0">
              <a:latin typeface="Courier New" panose="02070309020205020404" pitchFamily="49" charset="0"/>
              <a:cs typeface="Courier New" panose="02070309020205020404" pitchFamily="49" charset="0"/>
            </a:endParaRPr>
          </a:p>
          <a:p>
            <a:pPr marL="914400" lvl="2" indent="0">
              <a:buNone/>
            </a:pPr>
            <a:r>
              <a:rPr lang="en-US" sz="1400" dirty="0" err="1">
                <a:latin typeface="Courier New" panose="02070309020205020404" pitchFamily="49" charset="0"/>
                <a:cs typeface="Courier New" panose="02070309020205020404" pitchFamily="49" charset="0"/>
              </a:rPr>
              <a:t>sudo</a:t>
            </a:r>
            <a:r>
              <a:rPr lang="en-US" sz="1400" dirty="0">
                <a:latin typeface="Courier New" panose="02070309020205020404" pitchFamily="49" charset="0"/>
                <a:cs typeface="Courier New" panose="02070309020205020404" pitchFamily="49" charset="0"/>
              </a:rPr>
              <a:t> tar </a:t>
            </a:r>
            <a:r>
              <a:rPr lang="en-US" sz="1400" dirty="0" err="1">
                <a:latin typeface="Courier New" panose="02070309020205020404" pitchFamily="49" charset="0"/>
                <a:cs typeface="Courier New" panose="02070309020205020404" pitchFamily="49" charset="0"/>
              </a:rPr>
              <a:t>xzf</a:t>
            </a:r>
            <a:r>
              <a:rPr lang="en-US" sz="1400" dirty="0">
                <a:latin typeface="Courier New" panose="02070309020205020404" pitchFamily="49" charset="0"/>
                <a:cs typeface="Courier New" panose="02070309020205020404" pitchFamily="49" charset="0"/>
              </a:rPr>
              <a:t> hadoop-2.8.2.tar.gz </a:t>
            </a:r>
          </a:p>
          <a:p>
            <a:pPr marL="914400" lvl="2" indent="0">
              <a:buNone/>
            </a:pPr>
            <a:r>
              <a:rPr lang="en-US" sz="1400" dirty="0" err="1">
                <a:latin typeface="Courier New" panose="02070309020205020404" pitchFamily="49" charset="0"/>
                <a:cs typeface="Courier New" panose="02070309020205020404" pitchFamily="49" charset="0"/>
              </a:rPr>
              <a:t>sudo</a:t>
            </a:r>
            <a:r>
              <a:rPr lang="en-US" sz="1400" dirty="0">
                <a:latin typeface="Courier New" panose="02070309020205020404" pitchFamily="49" charset="0"/>
                <a:cs typeface="Courier New" panose="02070309020205020404" pitchFamily="49" charset="0"/>
              </a:rPr>
              <a:t> mv hadoop-2.8.2 /</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/local/Hadoop</a:t>
            </a:r>
          </a:p>
          <a:p>
            <a:pPr marL="914400" lvl="2" indent="0">
              <a:buNone/>
            </a:pPr>
            <a:r>
              <a:rPr lang="en-US" sz="1400" dirty="0" err="1">
                <a:latin typeface="Courier New" panose="02070309020205020404" pitchFamily="49" charset="0"/>
                <a:cs typeface="Courier New" panose="02070309020205020404" pitchFamily="49" charset="0"/>
              </a:rPr>
              <a:t>sudo</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chown</a:t>
            </a:r>
            <a:r>
              <a:rPr lang="en-US" sz="1400" dirty="0">
                <a:latin typeface="Courier New" panose="02070309020205020404" pitchFamily="49" charset="0"/>
                <a:cs typeface="Courier New" panose="02070309020205020404" pitchFamily="49" charset="0"/>
              </a:rPr>
              <a:t> -R ubuntu /</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/local/</a:t>
            </a:r>
            <a:r>
              <a:rPr lang="en-US" sz="1400" dirty="0" err="1">
                <a:latin typeface="Courier New" panose="02070309020205020404" pitchFamily="49" charset="0"/>
                <a:cs typeface="Courier New" panose="02070309020205020404" pitchFamily="49" charset="0"/>
              </a:rPr>
              <a:t>hadoop</a:t>
            </a:r>
            <a:r>
              <a:rPr lang="en-US" sz="1400" dirty="0">
                <a:latin typeface="Courier New" panose="02070309020205020404" pitchFamily="49" charset="0"/>
                <a:cs typeface="Courier New" panose="02070309020205020404" pitchFamily="49" charset="0"/>
              </a:rPr>
              <a:t>/</a:t>
            </a:r>
          </a:p>
          <a:p>
            <a:pPr marL="0" indent="0">
              <a:buFont typeface="Arial" panose="020B0604020202020204" pitchFamily="34" charset="0"/>
              <a:buNone/>
            </a:pPr>
            <a:endParaRPr lang="en-US" dirty="0"/>
          </a:p>
          <a:p>
            <a:pPr marL="457200" lvl="1" indent="0">
              <a:buFont typeface="Arial" panose="020B0604020202020204" pitchFamily="34" charset="0"/>
              <a:buNone/>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077860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2: Minimum Viable Hadoop on the Cloud</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www.linkedin.com/in/mrdavidcallaghan</a:t>
            </a:r>
          </a:p>
        </p:txBody>
      </p:sp>
      <p:sp>
        <p:nvSpPr>
          <p:cNvPr id="9" name="Content Placeholder 8">
            <a:extLst>
              <a:ext uri="{FF2B5EF4-FFF2-40B4-BE49-F238E27FC236}">
                <a16:creationId xmlns:a16="http://schemas.microsoft.com/office/drawing/2014/main" id="{B0A11739-EA34-2646-BE0B-CEE6D237F635}"/>
              </a:ext>
            </a:extLst>
          </p:cNvPr>
          <p:cNvSpPr>
            <a:spLocks noGrp="1"/>
          </p:cNvSpPr>
          <p:nvPr>
            <p:ph idx="1"/>
          </p:nvPr>
        </p:nvSpPr>
        <p:spPr>
          <a:xfrm>
            <a:off x="736795" y="2377685"/>
            <a:ext cx="10617005" cy="3799278"/>
          </a:xfrm>
        </p:spPr>
        <p:txBody>
          <a:bodyPr>
            <a:normAutofit/>
          </a:bodyPr>
          <a:lstStyle/>
          <a:p>
            <a:pPr marL="514350" indent="-514350">
              <a:buFont typeface="+mj-lt"/>
              <a:buAutoNum type="arabicPeriod"/>
            </a:pPr>
            <a:endParaRPr lang="en-US" dirty="0"/>
          </a:p>
          <a:p>
            <a:pPr marL="457200" lvl="1" indent="0">
              <a:buNone/>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
        <p:nvSpPr>
          <p:cNvPr id="7" name="Content Placeholder 8">
            <a:extLst>
              <a:ext uri="{FF2B5EF4-FFF2-40B4-BE49-F238E27FC236}">
                <a16:creationId xmlns:a16="http://schemas.microsoft.com/office/drawing/2014/main" id="{217B3594-37CC-4041-9982-0ACED04AE2E2}"/>
              </a:ext>
            </a:extLst>
          </p:cNvPr>
          <p:cNvSpPr txBox="1">
            <a:spLocks/>
          </p:cNvSpPr>
          <p:nvPr/>
        </p:nvSpPr>
        <p:spPr>
          <a:xfrm>
            <a:off x="889195" y="1378634"/>
            <a:ext cx="10617005" cy="4950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3"/>
            </a:pPr>
            <a:r>
              <a:rPr lang="en-US" sz="1500" dirty="0"/>
              <a:t>Create a template node</a:t>
            </a:r>
          </a:p>
          <a:p>
            <a:pPr marL="971550" lvl="1" indent="-514350">
              <a:buFont typeface="+mj-lt"/>
              <a:buAutoNum type="arabicPeriod" startAt="2"/>
            </a:pPr>
            <a:r>
              <a:rPr lang="en-US" sz="1500" dirty="0"/>
              <a:t>Update global variables</a:t>
            </a:r>
          </a:p>
          <a:p>
            <a:pPr marL="914400" lvl="2" indent="0">
              <a:buNone/>
            </a:pPr>
            <a:r>
              <a:rPr lang="en-US" sz="1400" dirty="0" err="1">
                <a:latin typeface="Courier New" panose="02070309020205020404" pitchFamily="49" charset="0"/>
                <a:cs typeface="Courier New" panose="02070309020205020404" pitchFamily="49" charset="0"/>
              </a:rPr>
              <a:t>nano</a:t>
            </a:r>
            <a:r>
              <a:rPr lang="en-US" sz="1400" dirty="0">
                <a:latin typeface="Courier New" panose="02070309020205020404" pitchFamily="49" charset="0"/>
                <a:cs typeface="Courier New" panose="02070309020205020404" pitchFamily="49" charset="0"/>
              </a:rPr>
              <a:t> ~/.profile</a:t>
            </a:r>
          </a:p>
          <a:p>
            <a:pPr marL="914400" lvl="2" indent="0">
              <a:buNone/>
            </a:pPr>
            <a:r>
              <a:rPr lang="en-US" sz="1500" dirty="0">
                <a:cs typeface="Courier New" panose="02070309020205020404" pitchFamily="49" charset="0"/>
              </a:rPr>
              <a:t>Append </a:t>
            </a:r>
          </a:p>
          <a:p>
            <a:pPr marL="914400" lvl="2" indent="0">
              <a:buNone/>
            </a:pPr>
            <a:r>
              <a:rPr lang="en-US" sz="1400" dirty="0">
                <a:latin typeface="Courier New" panose="02070309020205020404" pitchFamily="49" charset="0"/>
                <a:cs typeface="Courier New" panose="02070309020205020404" pitchFamily="49" charset="0"/>
              </a:rPr>
              <a:t># Hadoop configuration</a:t>
            </a:r>
          </a:p>
          <a:p>
            <a:pPr marL="914400" lvl="2" indent="0">
              <a:buNone/>
            </a:pPr>
            <a:r>
              <a:rPr lang="en-US" sz="1400" dirty="0">
                <a:latin typeface="Courier New" panose="02070309020205020404" pitchFamily="49" charset="0"/>
                <a:cs typeface="Courier New" panose="02070309020205020404" pitchFamily="49" charset="0"/>
              </a:rPr>
              <a:t>export JAVA_HOME=/</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/lib/</a:t>
            </a:r>
            <a:r>
              <a:rPr lang="en-US" sz="1400" dirty="0" err="1">
                <a:latin typeface="Courier New" panose="02070309020205020404" pitchFamily="49" charset="0"/>
                <a:cs typeface="Courier New" panose="02070309020205020404" pitchFamily="49" charset="0"/>
              </a:rPr>
              <a:t>jvm</a:t>
            </a:r>
            <a:r>
              <a:rPr lang="en-US" sz="1400" dirty="0">
                <a:latin typeface="Courier New" panose="02070309020205020404" pitchFamily="49" charset="0"/>
                <a:cs typeface="Courier New" panose="02070309020205020404" pitchFamily="49" charset="0"/>
              </a:rPr>
              <a:t>/java-1.8.0-openjdk-amd64</a:t>
            </a:r>
          </a:p>
          <a:p>
            <a:pPr marL="914400" lvl="2" indent="0">
              <a:buNone/>
            </a:pPr>
            <a:r>
              <a:rPr lang="en-US" sz="1400" dirty="0">
                <a:latin typeface="Courier New" panose="02070309020205020404" pitchFamily="49" charset="0"/>
                <a:cs typeface="Courier New" panose="02070309020205020404" pitchFamily="49" charset="0"/>
              </a:rPr>
              <a:t>export PATH="PATH:JAVA_HOME/bin"</a:t>
            </a:r>
          </a:p>
          <a:p>
            <a:pPr marL="914400" lvl="2" indent="0">
              <a:buNone/>
            </a:pPr>
            <a:r>
              <a:rPr lang="en-US" sz="1400" dirty="0">
                <a:latin typeface="Courier New" panose="02070309020205020404" pitchFamily="49" charset="0"/>
                <a:cs typeface="Courier New" panose="02070309020205020404" pitchFamily="49" charset="0"/>
              </a:rPr>
              <a:t>export HADOOP_HOME=/</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/local/</a:t>
            </a:r>
            <a:r>
              <a:rPr lang="en-US" sz="1400" dirty="0" err="1">
                <a:latin typeface="Courier New" panose="02070309020205020404" pitchFamily="49" charset="0"/>
                <a:cs typeface="Courier New" panose="02070309020205020404" pitchFamily="49" charset="0"/>
              </a:rPr>
              <a:t>hadoop</a:t>
            </a:r>
            <a:endParaRPr lang="en-US" sz="1400" dirty="0">
              <a:latin typeface="Courier New" panose="02070309020205020404" pitchFamily="49" charset="0"/>
              <a:cs typeface="Courier New" panose="02070309020205020404" pitchFamily="49" charset="0"/>
            </a:endParaRPr>
          </a:p>
          <a:p>
            <a:pPr marL="914400" lvl="2" indent="0">
              <a:buNone/>
            </a:pPr>
            <a:r>
              <a:rPr lang="en-US" sz="1400" dirty="0">
                <a:latin typeface="Courier New" panose="02070309020205020404" pitchFamily="49" charset="0"/>
                <a:cs typeface="Courier New" panose="02070309020205020404" pitchFamily="49" charset="0"/>
              </a:rPr>
              <a:t>export PATH=PATH:HADOOP_HOME/bin</a:t>
            </a:r>
          </a:p>
          <a:p>
            <a:pPr marL="457200" lvl="1" indent="0">
              <a:buFont typeface="Arial" panose="020B0604020202020204" pitchFamily="34" charset="0"/>
              <a:buNone/>
            </a:pPr>
            <a:r>
              <a:rPr lang="en-US" dirty="0"/>
              <a:t>	</a:t>
            </a:r>
            <a:r>
              <a:rPr lang="en-US" sz="1500" dirty="0"/>
              <a:t>Save, exit and apply</a:t>
            </a:r>
          </a:p>
          <a:p>
            <a:pPr marL="457200" lvl="1" indent="0">
              <a:buNone/>
            </a:pPr>
            <a:r>
              <a:rPr lang="en-US" sz="1600" dirty="0">
                <a:latin typeface="Cordia New" panose="020B0304020202020204" pitchFamily="34" charset="-34"/>
                <a:cs typeface="Cordia New" panose="020B0304020202020204" pitchFamily="34" charset="-34"/>
              </a:rPr>
              <a:t>	</a:t>
            </a:r>
            <a:r>
              <a:rPr lang="en-US" sz="1400" dirty="0">
                <a:latin typeface="Courier New" panose="02070309020205020404" pitchFamily="49" charset="0"/>
                <a:cs typeface="Courier New" panose="02070309020205020404" pitchFamily="49" charset="0"/>
              </a:rPr>
              <a:t>. .profile</a:t>
            </a:r>
          </a:p>
          <a:p>
            <a:pPr marL="514350" indent="-514350">
              <a:buFont typeface="+mj-lt"/>
              <a:buAutoNum type="arabicPeriod" startAt="3"/>
            </a:pPr>
            <a:r>
              <a:rPr lang="en-US" sz="1500" dirty="0"/>
              <a:t>Configure the Hadoop cluster (note that all files are in /</a:t>
            </a:r>
            <a:r>
              <a:rPr lang="en-US" sz="1500" dirty="0" err="1"/>
              <a:t>usr</a:t>
            </a:r>
            <a:r>
              <a:rPr lang="en-US" sz="1500" dirty="0"/>
              <a:t>/local/</a:t>
            </a:r>
            <a:r>
              <a:rPr lang="en-US" sz="1500" dirty="0" err="1"/>
              <a:t>hadoop</a:t>
            </a:r>
            <a:r>
              <a:rPr lang="en-US" sz="1500" dirty="0"/>
              <a:t>/</a:t>
            </a:r>
            <a:r>
              <a:rPr lang="en-US" sz="1500" dirty="0" err="1"/>
              <a:t>etc</a:t>
            </a:r>
            <a:r>
              <a:rPr lang="en-US" sz="1500" dirty="0"/>
              <a:t>/Hadoop, which is /</a:t>
            </a:r>
            <a:r>
              <a:rPr lang="en-US" sz="1500" dirty="0" err="1"/>
              <a:t>etc</a:t>
            </a:r>
            <a:r>
              <a:rPr lang="en-US" sz="1500" dirty="0"/>
              <a:t>/Hadoop to Hadoop)</a:t>
            </a:r>
          </a:p>
          <a:p>
            <a:pPr marL="971550" lvl="1" indent="-514350">
              <a:buFont typeface="+mj-lt"/>
              <a:buAutoNum type="arabicPeriod"/>
            </a:pPr>
            <a:r>
              <a:rPr lang="en-US" sz="1500" dirty="0"/>
              <a:t>Edit Hadoop-</a:t>
            </a:r>
            <a:r>
              <a:rPr lang="en-US" sz="1500" dirty="0" err="1"/>
              <a:t>env.sh</a:t>
            </a:r>
            <a:endParaRPr lang="en-US" sz="1500" dirty="0"/>
          </a:p>
          <a:p>
            <a:pPr marL="971550" lvl="1" indent="-514350">
              <a:buFont typeface="+mj-lt"/>
              <a:buAutoNum type="arabicPeriod"/>
            </a:pPr>
            <a:r>
              <a:rPr lang="en-US" sz="1500" dirty="0"/>
              <a:t>Edit core-</a:t>
            </a:r>
            <a:r>
              <a:rPr lang="en-US" sz="1500" dirty="0" err="1"/>
              <a:t>site.xml</a:t>
            </a:r>
            <a:endParaRPr lang="en-US" sz="1500" dirty="0"/>
          </a:p>
          <a:p>
            <a:pPr marL="971550" lvl="1" indent="-514350">
              <a:buFont typeface="+mj-lt"/>
              <a:buAutoNum type="arabicPeriod"/>
            </a:pPr>
            <a:r>
              <a:rPr lang="en-US" sz="1500" dirty="0"/>
              <a:t>Edit </a:t>
            </a:r>
            <a:r>
              <a:rPr lang="en-US" sz="1500" dirty="0" err="1"/>
              <a:t>hdfs-site.xml</a:t>
            </a:r>
            <a:endParaRPr lang="en-US" sz="1500" dirty="0"/>
          </a:p>
          <a:p>
            <a:pPr marL="971550" lvl="1" indent="-514350">
              <a:buFont typeface="+mj-lt"/>
              <a:buAutoNum type="arabicPeriod"/>
            </a:pPr>
            <a:r>
              <a:rPr lang="en-US" sz="1500" dirty="0"/>
              <a:t>Edit </a:t>
            </a:r>
            <a:r>
              <a:rPr lang="en-US" sz="1500" dirty="0" err="1"/>
              <a:t>mapred-site.xml</a:t>
            </a:r>
            <a:endParaRPr lang="en-US" sz="1500" dirty="0"/>
          </a:p>
          <a:p>
            <a:pPr marL="971550" lvl="1" indent="-514350">
              <a:buFont typeface="+mj-lt"/>
              <a:buAutoNum type="arabicPeriod"/>
            </a:pPr>
            <a:r>
              <a:rPr lang="en-US" sz="1500" dirty="0"/>
              <a:t>Edit yarn-</a:t>
            </a:r>
            <a:r>
              <a:rPr lang="en-US" sz="1500" dirty="0" err="1"/>
              <a:t>site.xml</a:t>
            </a:r>
            <a:endParaRPr lang="en-US" sz="1500" dirty="0"/>
          </a:p>
          <a:p>
            <a:pPr marL="971550" lvl="1" indent="-514350">
              <a:buFont typeface="+mj-lt"/>
              <a:buAutoNum type="arabicPeriod"/>
            </a:pPr>
            <a:endParaRPr lang="en-US" sz="1100" dirty="0"/>
          </a:p>
          <a:p>
            <a:pPr marL="514350" indent="-514350">
              <a:buFont typeface="+mj-lt"/>
              <a:buAutoNum type="arabicPeriod" startAt="3"/>
            </a:pPr>
            <a:endParaRPr lang="en-US" sz="1500" dirty="0"/>
          </a:p>
          <a:p>
            <a:pPr marL="514350" indent="-514350">
              <a:buFont typeface="+mj-lt"/>
              <a:buAutoNum type="arabicPeriod" startAt="3"/>
            </a:pPr>
            <a:endParaRPr lang="en-US" dirty="0"/>
          </a:p>
        </p:txBody>
      </p:sp>
    </p:spTree>
    <p:extLst>
      <p:ext uri="{BB962C8B-B14F-4D97-AF65-F5344CB8AC3E}">
        <p14:creationId xmlns:p14="http://schemas.microsoft.com/office/powerpoint/2010/main" val="1661239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2: Minimum Viable Hadoop on the Cloud</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www.linkedin.com/in/mrdavidcallaghan</a:t>
            </a:r>
          </a:p>
        </p:txBody>
      </p:sp>
      <p:sp>
        <p:nvSpPr>
          <p:cNvPr id="9" name="Content Placeholder 8">
            <a:extLst>
              <a:ext uri="{FF2B5EF4-FFF2-40B4-BE49-F238E27FC236}">
                <a16:creationId xmlns:a16="http://schemas.microsoft.com/office/drawing/2014/main" id="{B0A11739-EA34-2646-BE0B-CEE6D237F635}"/>
              </a:ext>
            </a:extLst>
          </p:cNvPr>
          <p:cNvSpPr>
            <a:spLocks noGrp="1"/>
          </p:cNvSpPr>
          <p:nvPr>
            <p:ph idx="1"/>
          </p:nvPr>
        </p:nvSpPr>
        <p:spPr>
          <a:xfrm>
            <a:off x="736795" y="2377685"/>
            <a:ext cx="10617005" cy="3799278"/>
          </a:xfrm>
        </p:spPr>
        <p:txBody>
          <a:bodyPr>
            <a:normAutofit/>
          </a:bodyPr>
          <a:lstStyle/>
          <a:p>
            <a:pPr marL="514350" indent="-514350">
              <a:buFont typeface="+mj-lt"/>
              <a:buAutoNum type="arabicPeriod"/>
            </a:pPr>
            <a:endParaRPr lang="en-US" dirty="0"/>
          </a:p>
          <a:p>
            <a:pPr marL="457200" lvl="1" indent="0">
              <a:buNone/>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
        <p:nvSpPr>
          <p:cNvPr id="7" name="Content Placeholder 8">
            <a:extLst>
              <a:ext uri="{FF2B5EF4-FFF2-40B4-BE49-F238E27FC236}">
                <a16:creationId xmlns:a16="http://schemas.microsoft.com/office/drawing/2014/main" id="{217B3594-37CC-4041-9982-0ACED04AE2E2}"/>
              </a:ext>
            </a:extLst>
          </p:cNvPr>
          <p:cNvSpPr txBox="1">
            <a:spLocks/>
          </p:cNvSpPr>
          <p:nvPr/>
        </p:nvSpPr>
        <p:spPr>
          <a:xfrm>
            <a:off x="889195" y="1378634"/>
            <a:ext cx="10617005" cy="4950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5"/>
            </a:pPr>
            <a:r>
              <a:rPr lang="en-US" sz="1500" dirty="0"/>
              <a:t>SSH Configuration</a:t>
            </a:r>
          </a:p>
          <a:p>
            <a:pPr marL="914400" lvl="2" indent="0">
              <a:buNone/>
            </a:pPr>
            <a:r>
              <a:rPr lang="en-US" sz="1400" dirty="0">
                <a:latin typeface="Courier New" panose="02070309020205020404" pitchFamily="49" charset="0"/>
                <a:cs typeface="Courier New" panose="02070309020205020404" pitchFamily="49" charset="0"/>
              </a:rPr>
              <a:t># generate keys file (public and private)</a:t>
            </a:r>
          </a:p>
          <a:p>
            <a:pPr marL="914400" lvl="2" indent="0">
              <a:buNone/>
            </a:pPr>
            <a:r>
              <a:rPr lang="en-US" sz="1400" dirty="0" err="1">
                <a:latin typeface="Courier New" panose="02070309020205020404" pitchFamily="49" charset="0"/>
                <a:cs typeface="Courier New" panose="02070309020205020404" pitchFamily="49" charset="0"/>
              </a:rPr>
              <a:t>ssh</a:t>
            </a:r>
            <a:r>
              <a:rPr lang="en-US" sz="1400" dirty="0">
                <a:latin typeface="Courier New" panose="02070309020205020404" pitchFamily="49" charset="0"/>
                <a:cs typeface="Courier New" panose="02070309020205020404" pitchFamily="49" charset="0"/>
              </a:rPr>
              <a:t>-keygen -t </a:t>
            </a:r>
            <a:r>
              <a:rPr lang="en-US" sz="1400" dirty="0" err="1">
                <a:latin typeface="Courier New" panose="02070309020205020404" pitchFamily="49" charset="0"/>
                <a:cs typeface="Courier New" panose="02070309020205020404" pitchFamily="49" charset="0"/>
              </a:rPr>
              <a:t>rsa</a:t>
            </a:r>
            <a:r>
              <a:rPr lang="en-US" sz="1400" dirty="0">
                <a:latin typeface="Courier New" panose="02070309020205020404" pitchFamily="49" charset="0"/>
                <a:cs typeface="Courier New" panose="02070309020205020404" pitchFamily="49" charset="0"/>
              </a:rPr>
              <a:t> -P '' -f ~/.</a:t>
            </a:r>
            <a:r>
              <a:rPr lang="en-US" sz="1400" dirty="0" err="1">
                <a:latin typeface="Courier New" panose="02070309020205020404" pitchFamily="49" charset="0"/>
                <a:cs typeface="Courier New" panose="02070309020205020404" pitchFamily="49" charset="0"/>
              </a:rPr>
              <a:t>ssh</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id_rsa</a:t>
            </a:r>
            <a:endParaRPr lang="en-US" sz="1400" dirty="0">
              <a:latin typeface="Courier New" panose="02070309020205020404" pitchFamily="49" charset="0"/>
              <a:cs typeface="Courier New" panose="02070309020205020404" pitchFamily="49" charset="0"/>
            </a:endParaRPr>
          </a:p>
          <a:p>
            <a:pPr marL="914400" lvl="2" indent="0">
              <a:buNone/>
            </a:pPr>
            <a:endParaRPr lang="en-US" sz="1400" dirty="0">
              <a:latin typeface="Courier New" panose="02070309020205020404" pitchFamily="49" charset="0"/>
              <a:cs typeface="Courier New" panose="02070309020205020404" pitchFamily="49" charset="0"/>
            </a:endParaRPr>
          </a:p>
          <a:p>
            <a:pPr marL="914400" lvl="2" indent="0">
              <a:buNone/>
            </a:pPr>
            <a:r>
              <a:rPr lang="en-US" sz="1400" dirty="0">
                <a:latin typeface="Courier New" panose="02070309020205020404" pitchFamily="49" charset="0"/>
                <a:cs typeface="Courier New" panose="02070309020205020404" pitchFamily="49" charset="0"/>
              </a:rPr>
              <a:t># add the public key in the list of the authorized keys</a:t>
            </a:r>
          </a:p>
          <a:p>
            <a:pPr marL="914400" lvl="2" indent="0">
              <a:buNone/>
            </a:pPr>
            <a:r>
              <a:rPr lang="en-US" sz="1400" dirty="0">
                <a:latin typeface="Courier New" panose="02070309020205020404" pitchFamily="49" charset="0"/>
                <a:cs typeface="Courier New" panose="02070309020205020404" pitchFamily="49" charset="0"/>
              </a:rPr>
              <a:t>cat ~/.</a:t>
            </a:r>
            <a:r>
              <a:rPr lang="en-US" sz="1400" dirty="0" err="1">
                <a:latin typeface="Courier New" panose="02070309020205020404" pitchFamily="49" charset="0"/>
                <a:cs typeface="Courier New" panose="02070309020205020404" pitchFamily="49" charset="0"/>
              </a:rPr>
              <a:t>ssh</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id_rsa.pub</a:t>
            </a:r>
            <a:r>
              <a:rPr lang="en-US" sz="1400" dirty="0">
                <a:latin typeface="Courier New" panose="02070309020205020404" pitchFamily="49" charset="0"/>
                <a:cs typeface="Courier New" panose="02070309020205020404" pitchFamily="49" charset="0"/>
              </a:rPr>
              <a:t> &gt;&gt; ~/.</a:t>
            </a:r>
            <a:r>
              <a:rPr lang="en-US" sz="1400" dirty="0" err="1">
                <a:latin typeface="Courier New" panose="02070309020205020404" pitchFamily="49" charset="0"/>
                <a:cs typeface="Courier New" panose="02070309020205020404" pitchFamily="49" charset="0"/>
              </a:rPr>
              <a:t>ssh</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authorized_keys</a:t>
            </a:r>
            <a:endParaRPr lang="en-US" sz="1400" dirty="0">
              <a:latin typeface="Courier New" panose="02070309020205020404" pitchFamily="49" charset="0"/>
              <a:cs typeface="Courier New" panose="02070309020205020404" pitchFamily="49" charset="0"/>
            </a:endParaRPr>
          </a:p>
          <a:p>
            <a:pPr marL="914400" lvl="2" indent="0">
              <a:buNone/>
            </a:pPr>
            <a:endParaRPr lang="en-US" sz="1400" dirty="0">
              <a:latin typeface="Courier New" panose="02070309020205020404" pitchFamily="49" charset="0"/>
              <a:cs typeface="Courier New" panose="02070309020205020404" pitchFamily="49" charset="0"/>
            </a:endParaRPr>
          </a:p>
          <a:p>
            <a:pPr marL="914400" lvl="2" indent="0">
              <a:buNone/>
            </a:pPr>
            <a:r>
              <a:rPr lang="en-US" sz="1400" dirty="0">
                <a:latin typeface="Courier New" panose="02070309020205020404" pitchFamily="49" charset="0"/>
                <a:cs typeface="Courier New" panose="02070309020205020404" pitchFamily="49" charset="0"/>
              </a:rPr>
              <a:t># download the private key &amp; remove it from the node</a:t>
            </a:r>
          </a:p>
          <a:p>
            <a:pPr marL="914400" lvl="2" indent="0">
              <a:buNone/>
            </a:pPr>
            <a:r>
              <a:rPr lang="en-US" sz="1400" dirty="0" err="1">
                <a:latin typeface="Courier New" panose="02070309020205020404" pitchFamily="49" charset="0"/>
                <a:cs typeface="Courier New" panose="02070309020205020404" pitchFamily="49" charset="0"/>
              </a:rPr>
              <a:t>scp</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i</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key.pem</a:t>
            </a:r>
            <a:r>
              <a:rPr lang="en-US" sz="1400" dirty="0">
                <a:latin typeface="Courier New" panose="02070309020205020404" pitchFamily="49" charset="0"/>
                <a:cs typeface="Courier New" panose="02070309020205020404" pitchFamily="49" charset="0"/>
              </a:rPr>
              <a:t> ubuntu@&lt;public DNS&gt;:~/.</a:t>
            </a:r>
            <a:r>
              <a:rPr lang="en-US" sz="1400" dirty="0" err="1">
                <a:latin typeface="Courier New" panose="02070309020205020404" pitchFamily="49" charset="0"/>
                <a:cs typeface="Courier New" panose="02070309020205020404" pitchFamily="49" charset="0"/>
              </a:rPr>
              <a:t>ssh</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id_rsa</a:t>
            </a:r>
            <a:r>
              <a:rPr lang="en-US" sz="1400" dirty="0">
                <a:latin typeface="Courier New" panose="02070309020205020404" pitchFamily="49" charset="0"/>
                <a:cs typeface="Courier New" panose="02070309020205020404" pitchFamily="49" charset="0"/>
              </a:rPr>
              <a:t> .</a:t>
            </a:r>
          </a:p>
          <a:p>
            <a:pPr marL="914400" lvl="2" indent="0">
              <a:buNone/>
            </a:pPr>
            <a:r>
              <a:rPr lang="en-US" sz="1400" dirty="0" err="1">
                <a:latin typeface="Courier New" panose="02070309020205020404" pitchFamily="49" charset="0"/>
                <a:cs typeface="Courier New" panose="02070309020205020404" pitchFamily="49" charset="0"/>
              </a:rPr>
              <a:t>rm</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ssh</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id_rsa</a:t>
            </a:r>
            <a:endParaRPr lang="en-US" sz="1400" dirty="0">
              <a:latin typeface="Courier New" panose="02070309020205020404" pitchFamily="49" charset="0"/>
              <a:cs typeface="Courier New" panose="02070309020205020404" pitchFamily="49" charset="0"/>
            </a:endParaRPr>
          </a:p>
          <a:p>
            <a:pPr marL="514350" indent="-514350">
              <a:buFont typeface="+mj-lt"/>
              <a:buAutoNum type="arabicPeriod" startAt="5"/>
            </a:pPr>
            <a:r>
              <a:rPr lang="en-US" sz="1500" dirty="0"/>
              <a:t>Create the AMI image</a:t>
            </a:r>
          </a:p>
          <a:p>
            <a:pPr marL="971550" lvl="1" indent="-514350">
              <a:buFont typeface="+mj-lt"/>
              <a:buAutoNum type="arabicPeriod"/>
            </a:pPr>
            <a:r>
              <a:rPr lang="en-US" sz="1500" dirty="0"/>
              <a:t>Select the instance, right-click and select Create an image. Call it My Hadoop Image</a:t>
            </a:r>
          </a:p>
          <a:p>
            <a:pPr marL="971550" lvl="1" indent="-514350">
              <a:buFont typeface="+mj-lt"/>
              <a:buAutoNum type="arabicPeriod"/>
            </a:pPr>
            <a:r>
              <a:rPr lang="en-US" sz="1500" dirty="0"/>
              <a:t>From this image, create three more AMIs</a:t>
            </a:r>
          </a:p>
          <a:p>
            <a:pPr marL="971550" lvl="1" indent="-514350">
              <a:buFont typeface="+mj-lt"/>
              <a:buAutoNum type="arabicPeriod"/>
            </a:pPr>
            <a:r>
              <a:rPr lang="en-US" sz="1500" dirty="0"/>
              <a:t>Rename the four images as</a:t>
            </a:r>
          </a:p>
          <a:p>
            <a:pPr marL="914400" lvl="2" indent="0">
              <a:buNone/>
            </a:pPr>
            <a:r>
              <a:rPr lang="en-US" sz="1200" dirty="0" err="1"/>
              <a:t>HadoopNameNode</a:t>
            </a:r>
            <a:endParaRPr lang="en-US" sz="1200" dirty="0"/>
          </a:p>
          <a:p>
            <a:pPr marL="914400" lvl="2" indent="0">
              <a:buNone/>
            </a:pPr>
            <a:r>
              <a:rPr lang="en-US" sz="1200" dirty="0"/>
              <a:t>HadoopDataNode1</a:t>
            </a:r>
          </a:p>
          <a:p>
            <a:pPr marL="914400" lvl="2" indent="0">
              <a:buNone/>
            </a:pPr>
            <a:r>
              <a:rPr lang="en-US" sz="1200" dirty="0"/>
              <a:t>HadoopDataNode2</a:t>
            </a:r>
          </a:p>
          <a:p>
            <a:pPr marL="914400" lvl="2" indent="0">
              <a:buNone/>
            </a:pPr>
            <a:r>
              <a:rPr lang="en-US" sz="1200" dirty="0"/>
              <a:t>HadoopDataNode3</a:t>
            </a:r>
          </a:p>
          <a:p>
            <a:pPr marL="971550" lvl="1" indent="-514350">
              <a:buFont typeface="+mj-lt"/>
              <a:buAutoNum type="arabicPeriod"/>
            </a:pPr>
            <a:endParaRPr lang="en-US" sz="1100" dirty="0"/>
          </a:p>
          <a:p>
            <a:pPr marL="514350" indent="-514350">
              <a:buFont typeface="+mj-lt"/>
              <a:buAutoNum type="arabicPeriod" startAt="5"/>
            </a:pPr>
            <a:endParaRPr lang="en-US" sz="1500" dirty="0"/>
          </a:p>
          <a:p>
            <a:pPr marL="514350" indent="-514350">
              <a:buFont typeface="+mj-lt"/>
              <a:buAutoNum type="arabicPeriod" startAt="5"/>
            </a:pPr>
            <a:endParaRPr lang="en-US" dirty="0"/>
          </a:p>
        </p:txBody>
      </p:sp>
    </p:spTree>
    <p:extLst>
      <p:ext uri="{BB962C8B-B14F-4D97-AF65-F5344CB8AC3E}">
        <p14:creationId xmlns:p14="http://schemas.microsoft.com/office/powerpoint/2010/main" val="3348195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2: Minimum Viable Hadoop on the Cloud</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www.linkedin.com/in/mrdavidcallaghan</a:t>
            </a:r>
          </a:p>
        </p:txBody>
      </p:sp>
      <p:sp>
        <p:nvSpPr>
          <p:cNvPr id="9" name="Content Placeholder 8">
            <a:extLst>
              <a:ext uri="{FF2B5EF4-FFF2-40B4-BE49-F238E27FC236}">
                <a16:creationId xmlns:a16="http://schemas.microsoft.com/office/drawing/2014/main" id="{B0A11739-EA34-2646-BE0B-CEE6D237F635}"/>
              </a:ext>
            </a:extLst>
          </p:cNvPr>
          <p:cNvSpPr>
            <a:spLocks noGrp="1"/>
          </p:cNvSpPr>
          <p:nvPr>
            <p:ph idx="1"/>
          </p:nvPr>
        </p:nvSpPr>
        <p:spPr>
          <a:xfrm>
            <a:off x="736795" y="2377685"/>
            <a:ext cx="10617005" cy="3799278"/>
          </a:xfrm>
        </p:spPr>
        <p:txBody>
          <a:bodyPr>
            <a:normAutofit/>
          </a:bodyPr>
          <a:lstStyle/>
          <a:p>
            <a:pPr marL="514350" indent="-514350">
              <a:buFont typeface="+mj-lt"/>
              <a:buAutoNum type="arabicPeriod"/>
            </a:pPr>
            <a:endParaRPr lang="en-US" dirty="0"/>
          </a:p>
          <a:p>
            <a:pPr marL="457200" lvl="1" indent="0">
              <a:buNone/>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
        <p:nvSpPr>
          <p:cNvPr id="7" name="Content Placeholder 8">
            <a:extLst>
              <a:ext uri="{FF2B5EF4-FFF2-40B4-BE49-F238E27FC236}">
                <a16:creationId xmlns:a16="http://schemas.microsoft.com/office/drawing/2014/main" id="{217B3594-37CC-4041-9982-0ACED04AE2E2}"/>
              </a:ext>
            </a:extLst>
          </p:cNvPr>
          <p:cNvSpPr txBox="1">
            <a:spLocks/>
          </p:cNvSpPr>
          <p:nvPr/>
        </p:nvSpPr>
        <p:spPr>
          <a:xfrm>
            <a:off x="889195" y="1378634"/>
            <a:ext cx="10617005" cy="4950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5"/>
            </a:pPr>
            <a:r>
              <a:rPr lang="en-US" sz="1500" dirty="0"/>
              <a:t>SSH Configuration</a:t>
            </a:r>
          </a:p>
          <a:p>
            <a:pPr marL="914400" lvl="2" indent="0">
              <a:buNone/>
            </a:pPr>
            <a:r>
              <a:rPr lang="en-US" sz="1400" dirty="0">
                <a:latin typeface="Courier New" panose="02070309020205020404" pitchFamily="49" charset="0"/>
                <a:cs typeface="Courier New" panose="02070309020205020404" pitchFamily="49" charset="0"/>
              </a:rPr>
              <a:t># generate keys file (public and private)</a:t>
            </a:r>
          </a:p>
          <a:p>
            <a:pPr marL="914400" lvl="2" indent="0">
              <a:buNone/>
            </a:pPr>
            <a:r>
              <a:rPr lang="en-US" sz="1400" dirty="0" err="1">
                <a:latin typeface="Courier New" panose="02070309020205020404" pitchFamily="49" charset="0"/>
                <a:cs typeface="Courier New" panose="02070309020205020404" pitchFamily="49" charset="0"/>
              </a:rPr>
              <a:t>ssh</a:t>
            </a:r>
            <a:r>
              <a:rPr lang="en-US" sz="1400" dirty="0">
                <a:latin typeface="Courier New" panose="02070309020205020404" pitchFamily="49" charset="0"/>
                <a:cs typeface="Courier New" panose="02070309020205020404" pitchFamily="49" charset="0"/>
              </a:rPr>
              <a:t>-keygen -t </a:t>
            </a:r>
            <a:r>
              <a:rPr lang="en-US" sz="1400" dirty="0" err="1">
                <a:latin typeface="Courier New" panose="02070309020205020404" pitchFamily="49" charset="0"/>
                <a:cs typeface="Courier New" panose="02070309020205020404" pitchFamily="49" charset="0"/>
              </a:rPr>
              <a:t>rsa</a:t>
            </a:r>
            <a:r>
              <a:rPr lang="en-US" sz="1400" dirty="0">
                <a:latin typeface="Courier New" panose="02070309020205020404" pitchFamily="49" charset="0"/>
                <a:cs typeface="Courier New" panose="02070309020205020404" pitchFamily="49" charset="0"/>
              </a:rPr>
              <a:t> -P '' -f ~/.</a:t>
            </a:r>
            <a:r>
              <a:rPr lang="en-US" sz="1400" dirty="0" err="1">
                <a:latin typeface="Courier New" panose="02070309020205020404" pitchFamily="49" charset="0"/>
                <a:cs typeface="Courier New" panose="02070309020205020404" pitchFamily="49" charset="0"/>
              </a:rPr>
              <a:t>ssh</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id_rsa</a:t>
            </a:r>
            <a:endParaRPr lang="en-US" sz="1400" dirty="0">
              <a:latin typeface="Courier New" panose="02070309020205020404" pitchFamily="49" charset="0"/>
              <a:cs typeface="Courier New" panose="02070309020205020404" pitchFamily="49" charset="0"/>
            </a:endParaRPr>
          </a:p>
          <a:p>
            <a:pPr marL="914400" lvl="2" indent="0">
              <a:buNone/>
            </a:pPr>
            <a:endParaRPr lang="en-US" sz="1400" dirty="0">
              <a:latin typeface="Courier New" panose="02070309020205020404" pitchFamily="49" charset="0"/>
              <a:cs typeface="Courier New" panose="02070309020205020404" pitchFamily="49" charset="0"/>
            </a:endParaRPr>
          </a:p>
          <a:p>
            <a:pPr marL="914400" lvl="2" indent="0">
              <a:buNone/>
            </a:pPr>
            <a:r>
              <a:rPr lang="en-US" sz="1400" dirty="0">
                <a:latin typeface="Courier New" panose="02070309020205020404" pitchFamily="49" charset="0"/>
                <a:cs typeface="Courier New" panose="02070309020205020404" pitchFamily="49" charset="0"/>
              </a:rPr>
              <a:t># add the public key in the list of the authorized keys</a:t>
            </a:r>
          </a:p>
          <a:p>
            <a:pPr marL="914400" lvl="2" indent="0">
              <a:buNone/>
            </a:pPr>
            <a:r>
              <a:rPr lang="en-US" sz="1400" dirty="0">
                <a:latin typeface="Courier New" panose="02070309020205020404" pitchFamily="49" charset="0"/>
                <a:cs typeface="Courier New" panose="02070309020205020404" pitchFamily="49" charset="0"/>
              </a:rPr>
              <a:t>cat ~/.</a:t>
            </a:r>
            <a:r>
              <a:rPr lang="en-US" sz="1400" dirty="0" err="1">
                <a:latin typeface="Courier New" panose="02070309020205020404" pitchFamily="49" charset="0"/>
                <a:cs typeface="Courier New" panose="02070309020205020404" pitchFamily="49" charset="0"/>
              </a:rPr>
              <a:t>ssh</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id_rsa.pub</a:t>
            </a:r>
            <a:r>
              <a:rPr lang="en-US" sz="1400" dirty="0">
                <a:latin typeface="Courier New" panose="02070309020205020404" pitchFamily="49" charset="0"/>
                <a:cs typeface="Courier New" panose="02070309020205020404" pitchFamily="49" charset="0"/>
              </a:rPr>
              <a:t> &gt;&gt; ~/.</a:t>
            </a:r>
            <a:r>
              <a:rPr lang="en-US" sz="1400" dirty="0" err="1">
                <a:latin typeface="Courier New" panose="02070309020205020404" pitchFamily="49" charset="0"/>
                <a:cs typeface="Courier New" panose="02070309020205020404" pitchFamily="49" charset="0"/>
              </a:rPr>
              <a:t>ssh</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authorized_keys</a:t>
            </a:r>
            <a:endParaRPr lang="en-US" sz="1400" dirty="0">
              <a:latin typeface="Courier New" panose="02070309020205020404" pitchFamily="49" charset="0"/>
              <a:cs typeface="Courier New" panose="02070309020205020404" pitchFamily="49" charset="0"/>
            </a:endParaRPr>
          </a:p>
          <a:p>
            <a:pPr marL="914400" lvl="2" indent="0">
              <a:buNone/>
            </a:pPr>
            <a:endParaRPr lang="en-US" sz="1400" dirty="0">
              <a:latin typeface="Courier New" panose="02070309020205020404" pitchFamily="49" charset="0"/>
              <a:cs typeface="Courier New" panose="02070309020205020404" pitchFamily="49" charset="0"/>
            </a:endParaRPr>
          </a:p>
          <a:p>
            <a:pPr marL="914400" lvl="2" indent="0">
              <a:buNone/>
            </a:pPr>
            <a:r>
              <a:rPr lang="en-US" sz="1400" dirty="0">
                <a:latin typeface="Courier New" panose="02070309020205020404" pitchFamily="49" charset="0"/>
                <a:cs typeface="Courier New" panose="02070309020205020404" pitchFamily="49" charset="0"/>
              </a:rPr>
              <a:t># download the private key &amp; remove it from the node</a:t>
            </a:r>
          </a:p>
          <a:p>
            <a:pPr marL="914400" lvl="2" indent="0">
              <a:buNone/>
            </a:pPr>
            <a:r>
              <a:rPr lang="en-US" sz="1400" dirty="0" err="1">
                <a:latin typeface="Courier New" panose="02070309020205020404" pitchFamily="49" charset="0"/>
                <a:cs typeface="Courier New" panose="02070309020205020404" pitchFamily="49" charset="0"/>
              </a:rPr>
              <a:t>scp</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i</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key.pem</a:t>
            </a:r>
            <a:r>
              <a:rPr lang="en-US" sz="1400" dirty="0">
                <a:latin typeface="Courier New" panose="02070309020205020404" pitchFamily="49" charset="0"/>
                <a:cs typeface="Courier New" panose="02070309020205020404" pitchFamily="49" charset="0"/>
              </a:rPr>
              <a:t> ubuntu@&lt;public DNS&gt;:~/.</a:t>
            </a:r>
            <a:r>
              <a:rPr lang="en-US" sz="1400" dirty="0" err="1">
                <a:latin typeface="Courier New" panose="02070309020205020404" pitchFamily="49" charset="0"/>
                <a:cs typeface="Courier New" panose="02070309020205020404" pitchFamily="49" charset="0"/>
              </a:rPr>
              <a:t>ssh</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id_rsa</a:t>
            </a:r>
            <a:r>
              <a:rPr lang="en-US" sz="1400" dirty="0">
                <a:latin typeface="Courier New" panose="02070309020205020404" pitchFamily="49" charset="0"/>
                <a:cs typeface="Courier New" panose="02070309020205020404" pitchFamily="49" charset="0"/>
              </a:rPr>
              <a:t> .</a:t>
            </a:r>
          </a:p>
          <a:p>
            <a:pPr marL="914400" lvl="2" indent="0">
              <a:buNone/>
            </a:pPr>
            <a:r>
              <a:rPr lang="en-US" sz="1400" dirty="0" err="1">
                <a:latin typeface="Courier New" panose="02070309020205020404" pitchFamily="49" charset="0"/>
                <a:cs typeface="Courier New" panose="02070309020205020404" pitchFamily="49" charset="0"/>
              </a:rPr>
              <a:t>rm</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ssh</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id_rsa</a:t>
            </a:r>
            <a:endParaRPr lang="en-US" sz="1400" dirty="0">
              <a:latin typeface="Courier New" panose="02070309020205020404" pitchFamily="49" charset="0"/>
              <a:cs typeface="Courier New" panose="02070309020205020404" pitchFamily="49" charset="0"/>
            </a:endParaRPr>
          </a:p>
          <a:p>
            <a:pPr marL="514350" indent="-514350">
              <a:buFont typeface="+mj-lt"/>
              <a:buAutoNum type="arabicPeriod" startAt="5"/>
            </a:pPr>
            <a:r>
              <a:rPr lang="en-US" sz="1500" dirty="0"/>
              <a:t>Create the AMI image</a:t>
            </a:r>
          </a:p>
          <a:p>
            <a:pPr marL="971550" lvl="1" indent="-514350">
              <a:buFont typeface="+mj-lt"/>
              <a:buAutoNum type="arabicPeriod"/>
            </a:pPr>
            <a:r>
              <a:rPr lang="en-US" sz="1500" dirty="0"/>
              <a:t>Select the instance, right-click and select Create an image. Call it My Hadoop Image</a:t>
            </a:r>
          </a:p>
          <a:p>
            <a:pPr marL="971550" lvl="1" indent="-514350">
              <a:buFont typeface="+mj-lt"/>
              <a:buAutoNum type="arabicPeriod"/>
            </a:pPr>
            <a:r>
              <a:rPr lang="en-US" sz="1500" dirty="0"/>
              <a:t>From this image, create three more AMIs</a:t>
            </a:r>
          </a:p>
          <a:p>
            <a:pPr marL="971550" lvl="1" indent="-514350">
              <a:buFont typeface="+mj-lt"/>
              <a:buAutoNum type="arabicPeriod"/>
            </a:pPr>
            <a:r>
              <a:rPr lang="en-US" sz="1500" dirty="0"/>
              <a:t>Rename the four images as</a:t>
            </a:r>
          </a:p>
          <a:p>
            <a:pPr marL="914400" lvl="2" indent="0">
              <a:buNone/>
            </a:pPr>
            <a:r>
              <a:rPr lang="en-US" sz="1200" dirty="0" err="1"/>
              <a:t>HadoopNameNode</a:t>
            </a:r>
            <a:endParaRPr lang="en-US" sz="1200" dirty="0"/>
          </a:p>
          <a:p>
            <a:pPr marL="914400" lvl="2" indent="0">
              <a:buNone/>
            </a:pPr>
            <a:r>
              <a:rPr lang="en-US" sz="1200" dirty="0"/>
              <a:t>HadoopDataNode1</a:t>
            </a:r>
          </a:p>
          <a:p>
            <a:pPr marL="914400" lvl="2" indent="0">
              <a:buNone/>
            </a:pPr>
            <a:r>
              <a:rPr lang="en-US" sz="1200" dirty="0"/>
              <a:t>HadoopDataNode2</a:t>
            </a:r>
          </a:p>
          <a:p>
            <a:pPr marL="914400" lvl="2" indent="0">
              <a:buNone/>
            </a:pPr>
            <a:r>
              <a:rPr lang="en-US" sz="1200" dirty="0"/>
              <a:t>HadoopDataNode3</a:t>
            </a:r>
          </a:p>
          <a:p>
            <a:pPr marL="971550" lvl="1" indent="-514350">
              <a:buFont typeface="+mj-lt"/>
              <a:buAutoNum type="arabicPeriod"/>
            </a:pPr>
            <a:endParaRPr lang="en-US" sz="1100" dirty="0"/>
          </a:p>
          <a:p>
            <a:pPr marL="514350" indent="-514350">
              <a:buFont typeface="+mj-lt"/>
              <a:buAutoNum type="arabicPeriod" startAt="5"/>
            </a:pPr>
            <a:endParaRPr lang="en-US" sz="1500" dirty="0"/>
          </a:p>
          <a:p>
            <a:pPr marL="514350" indent="-514350">
              <a:buFont typeface="+mj-lt"/>
              <a:buAutoNum type="arabicPeriod" startAt="5"/>
            </a:pPr>
            <a:endParaRPr lang="en-US" dirty="0"/>
          </a:p>
        </p:txBody>
      </p:sp>
    </p:spTree>
    <p:extLst>
      <p:ext uri="{BB962C8B-B14F-4D97-AF65-F5344CB8AC3E}">
        <p14:creationId xmlns:p14="http://schemas.microsoft.com/office/powerpoint/2010/main" val="577491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B0C-E906-1D42-9F94-C7A2CFDC3085}"/>
              </a:ext>
            </a:extLst>
          </p:cNvPr>
          <p:cNvSpPr>
            <a:spLocks noGrp="1"/>
          </p:cNvSpPr>
          <p:nvPr>
            <p:ph type="title"/>
          </p:nvPr>
        </p:nvSpPr>
        <p:spPr/>
        <p:txBody>
          <a:bodyPr/>
          <a:lstStyle/>
          <a:p>
            <a:r>
              <a:rPr lang="en-US" dirty="0"/>
              <a:t>What is Hadoop?</a:t>
            </a:r>
          </a:p>
        </p:txBody>
      </p:sp>
      <p:sp>
        <p:nvSpPr>
          <p:cNvPr id="3" name="Content Placeholder 2">
            <a:extLst>
              <a:ext uri="{FF2B5EF4-FFF2-40B4-BE49-F238E27FC236}">
                <a16:creationId xmlns:a16="http://schemas.microsoft.com/office/drawing/2014/main" id="{BE58AEE3-EB57-7646-A3CC-9BE7ECFA3A54}"/>
              </a:ext>
            </a:extLst>
          </p:cNvPr>
          <p:cNvSpPr>
            <a:spLocks noGrp="1"/>
          </p:cNvSpPr>
          <p:nvPr>
            <p:ph idx="1"/>
          </p:nvPr>
        </p:nvSpPr>
        <p:spPr/>
        <p:txBody>
          <a:bodyPr/>
          <a:lstStyle/>
          <a:p>
            <a:pPr marL="0" indent="0" algn="ctr">
              <a:buNone/>
            </a:pPr>
            <a:r>
              <a:rPr lang="en-US" dirty="0"/>
              <a:t>Hadoop is a distributed </a:t>
            </a:r>
            <a:r>
              <a:rPr lang="en-US" b="1" dirty="0"/>
              <a:t>data storage </a:t>
            </a:r>
            <a:r>
              <a:rPr lang="en-US" dirty="0"/>
              <a:t>and processing platform.</a:t>
            </a:r>
          </a:p>
          <a:p>
            <a:endParaRPr lang="en-US" dirty="0"/>
          </a:p>
          <a:p>
            <a:pPr marL="0" indent="0">
              <a:buNone/>
            </a:pPr>
            <a:endParaRPr lang="en-US" dirty="0"/>
          </a:p>
        </p:txBody>
      </p:sp>
      <p:sp>
        <p:nvSpPr>
          <p:cNvPr id="4" name="Footer Placeholder 3">
            <a:extLst>
              <a:ext uri="{FF2B5EF4-FFF2-40B4-BE49-F238E27FC236}">
                <a16:creationId xmlns:a16="http://schemas.microsoft.com/office/drawing/2014/main" id="{6FED02FD-3385-2F46-8C43-11EBE92C7E7A}"/>
              </a:ext>
            </a:extLst>
          </p:cNvPr>
          <p:cNvSpPr>
            <a:spLocks noGrp="1"/>
          </p:cNvSpPr>
          <p:nvPr>
            <p:ph type="ftr" sz="quarter" idx="11"/>
          </p:nvPr>
        </p:nvSpPr>
        <p:spPr/>
        <p:txBody>
          <a:bodyPr/>
          <a:lstStyle/>
          <a:p>
            <a:r>
              <a:rPr lang="en-US"/>
              <a:t>www.linkedin.com/in/mrdavidcallaghan</a:t>
            </a:r>
          </a:p>
        </p:txBody>
      </p:sp>
      <p:pic>
        <p:nvPicPr>
          <p:cNvPr id="12" name="Content Placeholder 16">
            <a:extLst>
              <a:ext uri="{FF2B5EF4-FFF2-40B4-BE49-F238E27FC236}">
                <a16:creationId xmlns:a16="http://schemas.microsoft.com/office/drawing/2014/main" id="{9B330EA1-E716-014D-A690-3DC865E8E256}"/>
              </a:ext>
            </a:extLst>
          </p:cNvPr>
          <p:cNvPicPr>
            <a:picLocks noChangeAspect="1"/>
          </p:cNvPicPr>
          <p:nvPr/>
        </p:nvPicPr>
        <p:blipFill>
          <a:blip r:embed="rId3"/>
          <a:stretch>
            <a:fillRect/>
          </a:stretch>
        </p:blipFill>
        <p:spPr>
          <a:xfrm>
            <a:off x="1559733" y="2437234"/>
            <a:ext cx="1816100" cy="1117600"/>
          </a:xfrm>
          <a:prstGeom prst="rect">
            <a:avLst/>
          </a:prstGeom>
        </p:spPr>
      </p:pic>
      <p:pic>
        <p:nvPicPr>
          <p:cNvPr id="13" name="Picture 12">
            <a:extLst>
              <a:ext uri="{FF2B5EF4-FFF2-40B4-BE49-F238E27FC236}">
                <a16:creationId xmlns:a16="http://schemas.microsoft.com/office/drawing/2014/main" id="{4A39F54D-4699-AF42-A8D1-0E5CBF147DF9}"/>
              </a:ext>
            </a:extLst>
          </p:cNvPr>
          <p:cNvPicPr>
            <a:picLocks noChangeAspect="1"/>
          </p:cNvPicPr>
          <p:nvPr/>
        </p:nvPicPr>
        <p:blipFill>
          <a:blip r:embed="rId4"/>
          <a:stretch>
            <a:fillRect/>
          </a:stretch>
        </p:blipFill>
        <p:spPr>
          <a:xfrm>
            <a:off x="6650128" y="4323315"/>
            <a:ext cx="4453908" cy="1786596"/>
          </a:xfrm>
          <a:prstGeom prst="rect">
            <a:avLst/>
          </a:prstGeom>
        </p:spPr>
      </p:pic>
      <p:pic>
        <p:nvPicPr>
          <p:cNvPr id="14" name="Picture 13">
            <a:extLst>
              <a:ext uri="{FF2B5EF4-FFF2-40B4-BE49-F238E27FC236}">
                <a16:creationId xmlns:a16="http://schemas.microsoft.com/office/drawing/2014/main" id="{8E4F5A35-4EB2-0942-A3C7-1ACB8C1AE483}"/>
              </a:ext>
            </a:extLst>
          </p:cNvPr>
          <p:cNvPicPr>
            <a:picLocks noChangeAspect="1"/>
          </p:cNvPicPr>
          <p:nvPr/>
        </p:nvPicPr>
        <p:blipFill>
          <a:blip r:embed="rId5"/>
          <a:stretch>
            <a:fillRect/>
          </a:stretch>
        </p:blipFill>
        <p:spPr>
          <a:xfrm>
            <a:off x="6775010" y="2274054"/>
            <a:ext cx="3063322" cy="1600833"/>
          </a:xfrm>
          <a:prstGeom prst="rect">
            <a:avLst/>
          </a:prstGeom>
        </p:spPr>
      </p:pic>
      <p:pic>
        <p:nvPicPr>
          <p:cNvPr id="15" name="Picture 14">
            <a:extLst>
              <a:ext uri="{FF2B5EF4-FFF2-40B4-BE49-F238E27FC236}">
                <a16:creationId xmlns:a16="http://schemas.microsoft.com/office/drawing/2014/main" id="{55B62987-5D32-454F-8F74-4E2B86C6D10E}"/>
              </a:ext>
            </a:extLst>
          </p:cNvPr>
          <p:cNvPicPr>
            <a:picLocks noChangeAspect="1"/>
          </p:cNvPicPr>
          <p:nvPr/>
        </p:nvPicPr>
        <p:blipFill>
          <a:blip r:embed="rId6"/>
          <a:stretch>
            <a:fillRect/>
          </a:stretch>
        </p:blipFill>
        <p:spPr>
          <a:xfrm>
            <a:off x="713318" y="4166443"/>
            <a:ext cx="2793565" cy="2010520"/>
          </a:xfrm>
          <a:prstGeom prst="rect">
            <a:avLst/>
          </a:prstGeom>
        </p:spPr>
      </p:pic>
      <p:pic>
        <p:nvPicPr>
          <p:cNvPr id="16" name="Picture 15">
            <a:extLst>
              <a:ext uri="{FF2B5EF4-FFF2-40B4-BE49-F238E27FC236}">
                <a16:creationId xmlns:a16="http://schemas.microsoft.com/office/drawing/2014/main" id="{0416D754-ACF4-E546-9256-5C7DEA941091}"/>
              </a:ext>
            </a:extLst>
          </p:cNvPr>
          <p:cNvPicPr>
            <a:picLocks noChangeAspect="1"/>
          </p:cNvPicPr>
          <p:nvPr/>
        </p:nvPicPr>
        <p:blipFill>
          <a:blip r:embed="rId7"/>
          <a:stretch>
            <a:fillRect/>
          </a:stretch>
        </p:blipFill>
        <p:spPr>
          <a:xfrm>
            <a:off x="3881528" y="3876976"/>
            <a:ext cx="2768600" cy="723900"/>
          </a:xfrm>
          <a:prstGeom prst="rect">
            <a:avLst/>
          </a:prstGeom>
        </p:spPr>
      </p:pic>
    </p:spTree>
    <p:extLst>
      <p:ext uri="{BB962C8B-B14F-4D97-AF65-F5344CB8AC3E}">
        <p14:creationId xmlns:p14="http://schemas.microsoft.com/office/powerpoint/2010/main" val="3326565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CD61-A711-894D-A3CE-429680272AD8}"/>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C1A84429-3E04-444D-9D7D-95CA7555AD54}"/>
              </a:ext>
            </a:extLst>
          </p:cNvPr>
          <p:cNvSpPr>
            <a:spLocks noGrp="1"/>
          </p:cNvSpPr>
          <p:nvPr>
            <p:ph type="ftr" sz="quarter" idx="11"/>
          </p:nvPr>
        </p:nvSpPr>
        <p:spPr/>
        <p:txBody>
          <a:bodyPr/>
          <a:lstStyle/>
          <a:p>
            <a:r>
              <a:rPr lang="en-US"/>
              <a:t>www.linkedin.com/in/mrdavidcallaghan</a:t>
            </a:r>
          </a:p>
        </p:txBody>
      </p:sp>
      <p:pic>
        <p:nvPicPr>
          <p:cNvPr id="12" name="Content Placeholder 11">
            <a:extLst>
              <a:ext uri="{FF2B5EF4-FFF2-40B4-BE49-F238E27FC236}">
                <a16:creationId xmlns:a16="http://schemas.microsoft.com/office/drawing/2014/main" id="{C40C25CF-1856-0D48-81A4-FB90EEC3E9A4}"/>
              </a:ext>
            </a:extLst>
          </p:cNvPr>
          <p:cNvPicPr>
            <a:picLocks noGrp="1" noChangeAspect="1"/>
          </p:cNvPicPr>
          <p:nvPr>
            <p:ph idx="1"/>
          </p:nvPr>
        </p:nvPicPr>
        <p:blipFill>
          <a:blip r:embed="rId3"/>
          <a:stretch>
            <a:fillRect/>
          </a:stretch>
        </p:blipFill>
        <p:spPr>
          <a:xfrm>
            <a:off x="1649949" y="365125"/>
            <a:ext cx="6008432" cy="4982601"/>
          </a:xfrm>
          <a:prstGeom prst="rect">
            <a:avLst/>
          </a:prstGeom>
        </p:spPr>
      </p:pic>
      <p:pic>
        <p:nvPicPr>
          <p:cNvPr id="7" name="Picture 6">
            <a:extLst>
              <a:ext uri="{FF2B5EF4-FFF2-40B4-BE49-F238E27FC236}">
                <a16:creationId xmlns:a16="http://schemas.microsoft.com/office/drawing/2014/main" id="{F494690C-9DA4-AA49-9AB5-4EC3CF29C509}"/>
              </a:ext>
            </a:extLst>
          </p:cNvPr>
          <p:cNvPicPr>
            <a:picLocks noChangeAspect="1"/>
          </p:cNvPicPr>
          <p:nvPr/>
        </p:nvPicPr>
        <p:blipFill>
          <a:blip r:embed="rId4"/>
          <a:stretch>
            <a:fillRect/>
          </a:stretch>
        </p:blipFill>
        <p:spPr>
          <a:xfrm>
            <a:off x="5102222" y="5358419"/>
            <a:ext cx="2556159" cy="1025352"/>
          </a:xfrm>
          <a:prstGeom prst="rect">
            <a:avLst/>
          </a:prstGeom>
        </p:spPr>
      </p:pic>
      <p:pic>
        <p:nvPicPr>
          <p:cNvPr id="11" name="Picture 10">
            <a:extLst>
              <a:ext uri="{FF2B5EF4-FFF2-40B4-BE49-F238E27FC236}">
                <a16:creationId xmlns:a16="http://schemas.microsoft.com/office/drawing/2014/main" id="{F91D3916-5EE6-1A44-B410-6E5D8545E353}"/>
              </a:ext>
            </a:extLst>
          </p:cNvPr>
          <p:cNvPicPr>
            <a:picLocks noChangeAspect="1"/>
          </p:cNvPicPr>
          <p:nvPr/>
        </p:nvPicPr>
        <p:blipFill>
          <a:blip r:embed="rId5"/>
          <a:stretch>
            <a:fillRect/>
          </a:stretch>
        </p:blipFill>
        <p:spPr>
          <a:xfrm>
            <a:off x="8264653" y="5358419"/>
            <a:ext cx="1008624" cy="1008624"/>
          </a:xfrm>
          <a:prstGeom prst="rect">
            <a:avLst/>
          </a:prstGeom>
        </p:spPr>
      </p:pic>
    </p:spTree>
    <p:extLst>
      <p:ext uri="{BB962C8B-B14F-4D97-AF65-F5344CB8AC3E}">
        <p14:creationId xmlns:p14="http://schemas.microsoft.com/office/powerpoint/2010/main" val="2933237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6F830B-BAD8-464F-B005-DE3F7D0C7463}"/>
              </a:ext>
            </a:extLst>
          </p:cNvPr>
          <p:cNvPicPr>
            <a:picLocks noChangeAspect="1"/>
          </p:cNvPicPr>
          <p:nvPr/>
        </p:nvPicPr>
        <p:blipFill>
          <a:blip r:embed="rId2"/>
          <a:stretch>
            <a:fillRect/>
          </a:stretch>
        </p:blipFill>
        <p:spPr>
          <a:xfrm>
            <a:off x="808235" y="836056"/>
            <a:ext cx="1846677" cy="1379164"/>
          </a:xfrm>
          <a:prstGeom prst="rect">
            <a:avLst/>
          </a:prstGeom>
        </p:spPr>
      </p:pic>
      <p:pic>
        <p:nvPicPr>
          <p:cNvPr id="7" name="Picture 6">
            <a:extLst>
              <a:ext uri="{FF2B5EF4-FFF2-40B4-BE49-F238E27FC236}">
                <a16:creationId xmlns:a16="http://schemas.microsoft.com/office/drawing/2014/main" id="{05DC14FB-173D-614E-B10C-88B6CD990EE9}"/>
              </a:ext>
            </a:extLst>
          </p:cNvPr>
          <p:cNvPicPr>
            <a:picLocks noChangeAspect="1"/>
          </p:cNvPicPr>
          <p:nvPr/>
        </p:nvPicPr>
        <p:blipFill>
          <a:blip r:embed="rId3"/>
          <a:stretch>
            <a:fillRect/>
          </a:stretch>
        </p:blipFill>
        <p:spPr>
          <a:xfrm>
            <a:off x="8602900" y="879691"/>
            <a:ext cx="1879901" cy="1409926"/>
          </a:xfrm>
          <a:prstGeom prst="rect">
            <a:avLst/>
          </a:prstGeom>
        </p:spPr>
      </p:pic>
      <p:pic>
        <p:nvPicPr>
          <p:cNvPr id="13" name="Content Placeholder 12">
            <a:extLst>
              <a:ext uri="{FF2B5EF4-FFF2-40B4-BE49-F238E27FC236}">
                <a16:creationId xmlns:a16="http://schemas.microsoft.com/office/drawing/2014/main" id="{93753D3F-D163-4746-9071-EE0AB038CDD7}"/>
              </a:ext>
            </a:extLst>
          </p:cNvPr>
          <p:cNvPicPr>
            <a:picLocks noGrp="1" noChangeAspect="1"/>
          </p:cNvPicPr>
          <p:nvPr>
            <p:ph idx="1"/>
          </p:nvPr>
        </p:nvPicPr>
        <p:blipFill>
          <a:blip r:embed="rId4"/>
          <a:stretch>
            <a:fillRect/>
          </a:stretch>
        </p:blipFill>
        <p:spPr>
          <a:xfrm>
            <a:off x="3582635" y="1733537"/>
            <a:ext cx="1009389" cy="1640258"/>
          </a:xfrm>
          <a:prstGeom prst="rect">
            <a:avLst/>
          </a:prstGeom>
        </p:spPr>
      </p:pic>
      <p:pic>
        <p:nvPicPr>
          <p:cNvPr id="14" name="Picture 13">
            <a:extLst>
              <a:ext uri="{FF2B5EF4-FFF2-40B4-BE49-F238E27FC236}">
                <a16:creationId xmlns:a16="http://schemas.microsoft.com/office/drawing/2014/main" id="{ECD8CBFC-C407-1148-A0AC-3CE008EAED22}"/>
              </a:ext>
            </a:extLst>
          </p:cNvPr>
          <p:cNvPicPr>
            <a:picLocks noChangeAspect="1"/>
          </p:cNvPicPr>
          <p:nvPr/>
        </p:nvPicPr>
        <p:blipFill>
          <a:blip r:embed="rId5"/>
          <a:stretch>
            <a:fillRect/>
          </a:stretch>
        </p:blipFill>
        <p:spPr>
          <a:xfrm>
            <a:off x="7470135" y="4578317"/>
            <a:ext cx="2072716" cy="2072716"/>
          </a:xfrm>
          <a:prstGeom prst="rect">
            <a:avLst/>
          </a:prstGeom>
        </p:spPr>
      </p:pic>
      <p:pic>
        <p:nvPicPr>
          <p:cNvPr id="15" name="Picture 14">
            <a:extLst>
              <a:ext uri="{FF2B5EF4-FFF2-40B4-BE49-F238E27FC236}">
                <a16:creationId xmlns:a16="http://schemas.microsoft.com/office/drawing/2014/main" id="{894910E3-B6E2-4347-B62C-629BD8699AE8}"/>
              </a:ext>
            </a:extLst>
          </p:cNvPr>
          <p:cNvPicPr>
            <a:picLocks noChangeAspect="1"/>
          </p:cNvPicPr>
          <p:nvPr/>
        </p:nvPicPr>
        <p:blipFill>
          <a:blip r:embed="rId6"/>
          <a:stretch>
            <a:fillRect/>
          </a:stretch>
        </p:blipFill>
        <p:spPr>
          <a:xfrm>
            <a:off x="6907554" y="2289617"/>
            <a:ext cx="1492539" cy="1341122"/>
          </a:xfrm>
          <a:prstGeom prst="rect">
            <a:avLst/>
          </a:prstGeom>
        </p:spPr>
      </p:pic>
      <p:pic>
        <p:nvPicPr>
          <p:cNvPr id="16" name="Picture 15">
            <a:extLst>
              <a:ext uri="{FF2B5EF4-FFF2-40B4-BE49-F238E27FC236}">
                <a16:creationId xmlns:a16="http://schemas.microsoft.com/office/drawing/2014/main" id="{37A885A4-54F7-1D43-92BD-E41EDE277837}"/>
              </a:ext>
            </a:extLst>
          </p:cNvPr>
          <p:cNvPicPr>
            <a:picLocks noChangeAspect="1"/>
          </p:cNvPicPr>
          <p:nvPr/>
        </p:nvPicPr>
        <p:blipFill>
          <a:blip r:embed="rId7"/>
          <a:stretch>
            <a:fillRect/>
          </a:stretch>
        </p:blipFill>
        <p:spPr>
          <a:xfrm>
            <a:off x="808235" y="3675407"/>
            <a:ext cx="2321193" cy="1212876"/>
          </a:xfrm>
          <a:prstGeom prst="rect">
            <a:avLst/>
          </a:prstGeom>
        </p:spPr>
      </p:pic>
      <p:pic>
        <p:nvPicPr>
          <p:cNvPr id="17" name="Picture 16">
            <a:extLst>
              <a:ext uri="{FF2B5EF4-FFF2-40B4-BE49-F238E27FC236}">
                <a16:creationId xmlns:a16="http://schemas.microsoft.com/office/drawing/2014/main" id="{5527B6DE-5B05-D24F-88DE-E259F1F515A7}"/>
              </a:ext>
            </a:extLst>
          </p:cNvPr>
          <p:cNvPicPr>
            <a:picLocks noChangeAspect="1"/>
          </p:cNvPicPr>
          <p:nvPr/>
        </p:nvPicPr>
        <p:blipFill>
          <a:blip r:embed="rId8"/>
          <a:stretch>
            <a:fillRect/>
          </a:stretch>
        </p:blipFill>
        <p:spPr>
          <a:xfrm>
            <a:off x="808235" y="5272206"/>
            <a:ext cx="1968500" cy="1028700"/>
          </a:xfrm>
          <a:prstGeom prst="rect">
            <a:avLst/>
          </a:prstGeom>
        </p:spPr>
      </p:pic>
      <p:pic>
        <p:nvPicPr>
          <p:cNvPr id="19" name="Picture 18">
            <a:extLst>
              <a:ext uri="{FF2B5EF4-FFF2-40B4-BE49-F238E27FC236}">
                <a16:creationId xmlns:a16="http://schemas.microsoft.com/office/drawing/2014/main" id="{1B6CB7F5-F5AA-D546-9B9F-12F5B675E655}"/>
              </a:ext>
            </a:extLst>
          </p:cNvPr>
          <p:cNvPicPr>
            <a:picLocks noChangeAspect="1"/>
          </p:cNvPicPr>
          <p:nvPr/>
        </p:nvPicPr>
        <p:blipFill>
          <a:blip r:embed="rId9"/>
          <a:stretch>
            <a:fillRect/>
          </a:stretch>
        </p:blipFill>
        <p:spPr>
          <a:xfrm>
            <a:off x="10096456" y="3378606"/>
            <a:ext cx="1422400" cy="1422400"/>
          </a:xfrm>
          <a:prstGeom prst="rect">
            <a:avLst/>
          </a:prstGeom>
        </p:spPr>
      </p:pic>
      <p:pic>
        <p:nvPicPr>
          <p:cNvPr id="21" name="Picture 20">
            <a:extLst>
              <a:ext uri="{FF2B5EF4-FFF2-40B4-BE49-F238E27FC236}">
                <a16:creationId xmlns:a16="http://schemas.microsoft.com/office/drawing/2014/main" id="{45C55ED1-8483-424C-B9F4-052BBC9734AB}"/>
              </a:ext>
            </a:extLst>
          </p:cNvPr>
          <p:cNvPicPr>
            <a:picLocks noChangeAspect="1"/>
          </p:cNvPicPr>
          <p:nvPr/>
        </p:nvPicPr>
        <p:blipFill>
          <a:blip r:embed="rId10"/>
          <a:stretch>
            <a:fillRect/>
          </a:stretch>
        </p:blipFill>
        <p:spPr>
          <a:xfrm>
            <a:off x="3858862" y="4870971"/>
            <a:ext cx="1651000" cy="1231900"/>
          </a:xfrm>
          <a:prstGeom prst="rect">
            <a:avLst/>
          </a:prstGeom>
        </p:spPr>
      </p:pic>
      <p:pic>
        <p:nvPicPr>
          <p:cNvPr id="22" name="Picture 21">
            <a:extLst>
              <a:ext uri="{FF2B5EF4-FFF2-40B4-BE49-F238E27FC236}">
                <a16:creationId xmlns:a16="http://schemas.microsoft.com/office/drawing/2014/main" id="{288BF8FF-C277-784C-AAB2-0C41C875FD51}"/>
              </a:ext>
            </a:extLst>
          </p:cNvPr>
          <p:cNvPicPr>
            <a:picLocks noChangeAspect="1"/>
          </p:cNvPicPr>
          <p:nvPr/>
        </p:nvPicPr>
        <p:blipFill>
          <a:blip r:embed="rId11"/>
          <a:stretch>
            <a:fillRect/>
          </a:stretch>
        </p:blipFill>
        <p:spPr>
          <a:xfrm>
            <a:off x="5586131" y="3373795"/>
            <a:ext cx="1117600" cy="1816100"/>
          </a:xfrm>
          <a:prstGeom prst="rect">
            <a:avLst/>
          </a:prstGeom>
        </p:spPr>
      </p:pic>
      <p:sp>
        <p:nvSpPr>
          <p:cNvPr id="24" name="Title 23">
            <a:extLst>
              <a:ext uri="{FF2B5EF4-FFF2-40B4-BE49-F238E27FC236}">
                <a16:creationId xmlns:a16="http://schemas.microsoft.com/office/drawing/2014/main" id="{B002207A-7FAE-1F4F-AE4D-C51918618F1A}"/>
              </a:ext>
            </a:extLst>
          </p:cNvPr>
          <p:cNvSpPr>
            <a:spLocks noGrp="1"/>
          </p:cNvSpPr>
          <p:nvPr>
            <p:ph type="title"/>
          </p:nvPr>
        </p:nvSpPr>
        <p:spPr/>
        <p:txBody>
          <a:bodyPr/>
          <a:lstStyle/>
          <a:p>
            <a:endParaRPr lang="en-US"/>
          </a:p>
        </p:txBody>
      </p:sp>
      <p:sp>
        <p:nvSpPr>
          <p:cNvPr id="26" name="Footer Placeholder 25">
            <a:extLst>
              <a:ext uri="{FF2B5EF4-FFF2-40B4-BE49-F238E27FC236}">
                <a16:creationId xmlns:a16="http://schemas.microsoft.com/office/drawing/2014/main" id="{77CDC456-C0BF-BE4D-BC0F-C441177300A9}"/>
              </a:ext>
            </a:extLst>
          </p:cNvPr>
          <p:cNvSpPr>
            <a:spLocks noGrp="1"/>
          </p:cNvSpPr>
          <p:nvPr>
            <p:ph type="ftr" sz="quarter" idx="11"/>
          </p:nvPr>
        </p:nvSpPr>
        <p:spPr/>
        <p:txBody>
          <a:bodyPr/>
          <a:lstStyle/>
          <a:p>
            <a:r>
              <a:rPr lang="en-US"/>
              <a:t>www.linkedin.com/in/mrdavidcallaghan</a:t>
            </a:r>
          </a:p>
        </p:txBody>
      </p:sp>
    </p:spTree>
    <p:extLst>
      <p:ext uri="{BB962C8B-B14F-4D97-AF65-F5344CB8AC3E}">
        <p14:creationId xmlns:p14="http://schemas.microsoft.com/office/powerpoint/2010/main" val="2716712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3: Setup </a:t>
            </a:r>
            <a:r>
              <a:rPr lang="en-US" dirty="0" err="1"/>
              <a:t>Streamsets</a:t>
            </a:r>
            <a:endParaRPr lang="en-US" dirty="0"/>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www.linkedin.com/in/mrdavidcallaghan</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goal is to set up a </a:t>
            </a:r>
            <a:r>
              <a:rPr lang="en-US" dirty="0" err="1"/>
              <a:t>Streamsets</a:t>
            </a:r>
            <a:r>
              <a:rPr lang="en-US" dirty="0"/>
              <a:t> instance in AWS and move a csv file from .</a:t>
            </a:r>
          </a:p>
        </p:txBody>
      </p:sp>
      <p:sp>
        <p:nvSpPr>
          <p:cNvPr id="9" name="Content Placeholder 8">
            <a:extLst>
              <a:ext uri="{FF2B5EF4-FFF2-40B4-BE49-F238E27FC236}">
                <a16:creationId xmlns:a16="http://schemas.microsoft.com/office/drawing/2014/main" id="{B0A11739-EA34-2646-BE0B-CEE6D237F635}"/>
              </a:ext>
            </a:extLst>
          </p:cNvPr>
          <p:cNvSpPr>
            <a:spLocks noGrp="1"/>
          </p:cNvSpPr>
          <p:nvPr>
            <p:ph idx="1"/>
          </p:nvPr>
        </p:nvSpPr>
        <p:spPr>
          <a:xfrm>
            <a:off x="736795" y="2377685"/>
            <a:ext cx="10617005" cy="3799278"/>
          </a:xfrm>
        </p:spPr>
        <p:txBody>
          <a:bodyPr>
            <a:normAutofit/>
          </a:bodyPr>
          <a:lstStyle/>
          <a:p>
            <a:pPr marL="514350" indent="-514350">
              <a:buFont typeface="+mj-lt"/>
              <a:buAutoNum type="arabicPeriod"/>
            </a:pPr>
            <a:endParaRPr lang="en-US" dirty="0"/>
          </a:p>
          <a:p>
            <a:pPr marL="457200" lvl="1" indent="0">
              <a:buNone/>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2078424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B0C-E906-1D42-9F94-C7A2CFDC3085}"/>
              </a:ext>
            </a:extLst>
          </p:cNvPr>
          <p:cNvSpPr>
            <a:spLocks noGrp="1"/>
          </p:cNvSpPr>
          <p:nvPr>
            <p:ph type="title"/>
          </p:nvPr>
        </p:nvSpPr>
        <p:spPr/>
        <p:txBody>
          <a:bodyPr/>
          <a:lstStyle/>
          <a:p>
            <a:r>
              <a:rPr lang="en-US" dirty="0"/>
              <a:t>What is Hadoop?</a:t>
            </a:r>
          </a:p>
        </p:txBody>
      </p:sp>
      <p:sp>
        <p:nvSpPr>
          <p:cNvPr id="3" name="Content Placeholder 2">
            <a:extLst>
              <a:ext uri="{FF2B5EF4-FFF2-40B4-BE49-F238E27FC236}">
                <a16:creationId xmlns:a16="http://schemas.microsoft.com/office/drawing/2014/main" id="{BE58AEE3-EB57-7646-A3CC-9BE7ECFA3A54}"/>
              </a:ext>
            </a:extLst>
          </p:cNvPr>
          <p:cNvSpPr>
            <a:spLocks noGrp="1"/>
          </p:cNvSpPr>
          <p:nvPr>
            <p:ph idx="1"/>
          </p:nvPr>
        </p:nvSpPr>
        <p:spPr/>
        <p:txBody>
          <a:bodyPr/>
          <a:lstStyle/>
          <a:p>
            <a:pPr marL="0" indent="0" algn="ctr">
              <a:buNone/>
            </a:pPr>
            <a:r>
              <a:rPr lang="en-US" dirty="0"/>
              <a:t>Hadoop is a distributed data storage and </a:t>
            </a:r>
            <a:r>
              <a:rPr lang="en-US" b="1" dirty="0"/>
              <a:t>processing</a:t>
            </a:r>
            <a:r>
              <a:rPr lang="en-US" dirty="0"/>
              <a:t> platform.</a:t>
            </a:r>
          </a:p>
          <a:p>
            <a:endParaRPr lang="en-US" dirty="0"/>
          </a:p>
          <a:p>
            <a:endParaRPr lang="en-US" dirty="0"/>
          </a:p>
        </p:txBody>
      </p:sp>
      <p:sp>
        <p:nvSpPr>
          <p:cNvPr id="4" name="Footer Placeholder 3">
            <a:extLst>
              <a:ext uri="{FF2B5EF4-FFF2-40B4-BE49-F238E27FC236}">
                <a16:creationId xmlns:a16="http://schemas.microsoft.com/office/drawing/2014/main" id="{6FED02FD-3385-2F46-8C43-11EBE92C7E7A}"/>
              </a:ext>
            </a:extLst>
          </p:cNvPr>
          <p:cNvSpPr>
            <a:spLocks noGrp="1"/>
          </p:cNvSpPr>
          <p:nvPr>
            <p:ph type="ftr" sz="quarter" idx="11"/>
          </p:nvPr>
        </p:nvSpPr>
        <p:spPr/>
        <p:txBody>
          <a:bodyPr/>
          <a:lstStyle/>
          <a:p>
            <a:r>
              <a:rPr lang="en-US"/>
              <a:t>www.linkedin.com/in/mrdavidcallaghan</a:t>
            </a:r>
          </a:p>
        </p:txBody>
      </p:sp>
      <p:pic>
        <p:nvPicPr>
          <p:cNvPr id="6" name="Picture 5">
            <a:extLst>
              <a:ext uri="{FF2B5EF4-FFF2-40B4-BE49-F238E27FC236}">
                <a16:creationId xmlns:a16="http://schemas.microsoft.com/office/drawing/2014/main" id="{87DD1E56-2C20-A94F-919A-BD2AA0E2FEF3}"/>
              </a:ext>
            </a:extLst>
          </p:cNvPr>
          <p:cNvPicPr>
            <a:picLocks noChangeAspect="1"/>
          </p:cNvPicPr>
          <p:nvPr/>
        </p:nvPicPr>
        <p:blipFill>
          <a:blip r:embed="rId3"/>
          <a:stretch>
            <a:fillRect/>
          </a:stretch>
        </p:blipFill>
        <p:spPr>
          <a:xfrm>
            <a:off x="5864295" y="3461698"/>
            <a:ext cx="2065349" cy="1079191"/>
          </a:xfrm>
          <a:prstGeom prst="rect">
            <a:avLst/>
          </a:prstGeom>
        </p:spPr>
      </p:pic>
      <p:pic>
        <p:nvPicPr>
          <p:cNvPr id="8" name="Picture 7">
            <a:extLst>
              <a:ext uri="{FF2B5EF4-FFF2-40B4-BE49-F238E27FC236}">
                <a16:creationId xmlns:a16="http://schemas.microsoft.com/office/drawing/2014/main" id="{D936616D-1628-844F-9D53-58148C1868AC}"/>
              </a:ext>
            </a:extLst>
          </p:cNvPr>
          <p:cNvPicPr>
            <a:picLocks noChangeAspect="1"/>
          </p:cNvPicPr>
          <p:nvPr/>
        </p:nvPicPr>
        <p:blipFill>
          <a:blip r:embed="rId4"/>
          <a:stretch>
            <a:fillRect/>
          </a:stretch>
        </p:blipFill>
        <p:spPr>
          <a:xfrm>
            <a:off x="2119887" y="2724314"/>
            <a:ext cx="3161951" cy="1097383"/>
          </a:xfrm>
          <a:prstGeom prst="rect">
            <a:avLst/>
          </a:prstGeom>
        </p:spPr>
      </p:pic>
      <p:pic>
        <p:nvPicPr>
          <p:cNvPr id="5" name="Picture 4">
            <a:extLst>
              <a:ext uri="{FF2B5EF4-FFF2-40B4-BE49-F238E27FC236}">
                <a16:creationId xmlns:a16="http://schemas.microsoft.com/office/drawing/2014/main" id="{83FB8F26-8E17-B549-8F98-661CB99A3F19}"/>
              </a:ext>
            </a:extLst>
          </p:cNvPr>
          <p:cNvPicPr>
            <a:picLocks noChangeAspect="1"/>
          </p:cNvPicPr>
          <p:nvPr/>
        </p:nvPicPr>
        <p:blipFill>
          <a:blip r:embed="rId5"/>
          <a:stretch>
            <a:fillRect/>
          </a:stretch>
        </p:blipFill>
        <p:spPr>
          <a:xfrm>
            <a:off x="9398990" y="3021597"/>
            <a:ext cx="571500" cy="1371600"/>
          </a:xfrm>
          <a:prstGeom prst="rect">
            <a:avLst/>
          </a:prstGeom>
        </p:spPr>
      </p:pic>
      <p:pic>
        <p:nvPicPr>
          <p:cNvPr id="7" name="Picture 6">
            <a:extLst>
              <a:ext uri="{FF2B5EF4-FFF2-40B4-BE49-F238E27FC236}">
                <a16:creationId xmlns:a16="http://schemas.microsoft.com/office/drawing/2014/main" id="{E6BB11BF-5CC7-244C-A78E-B1E9EF884BD4}"/>
              </a:ext>
            </a:extLst>
          </p:cNvPr>
          <p:cNvPicPr>
            <a:picLocks noChangeAspect="1"/>
          </p:cNvPicPr>
          <p:nvPr/>
        </p:nvPicPr>
        <p:blipFill>
          <a:blip r:embed="rId6"/>
          <a:stretch>
            <a:fillRect/>
          </a:stretch>
        </p:blipFill>
        <p:spPr>
          <a:xfrm>
            <a:off x="2743949" y="4540889"/>
            <a:ext cx="1651000" cy="1219200"/>
          </a:xfrm>
          <a:prstGeom prst="rect">
            <a:avLst/>
          </a:prstGeom>
        </p:spPr>
      </p:pic>
      <p:pic>
        <p:nvPicPr>
          <p:cNvPr id="9" name="Picture 8">
            <a:extLst>
              <a:ext uri="{FF2B5EF4-FFF2-40B4-BE49-F238E27FC236}">
                <a16:creationId xmlns:a16="http://schemas.microsoft.com/office/drawing/2014/main" id="{5F5A04E4-FD5E-B640-AE06-B6D34F5427CD}"/>
              </a:ext>
            </a:extLst>
          </p:cNvPr>
          <p:cNvPicPr>
            <a:picLocks noChangeAspect="1"/>
          </p:cNvPicPr>
          <p:nvPr/>
        </p:nvPicPr>
        <p:blipFill>
          <a:blip r:embed="rId7"/>
          <a:stretch>
            <a:fillRect/>
          </a:stretch>
        </p:blipFill>
        <p:spPr>
          <a:xfrm>
            <a:off x="552208" y="3821697"/>
            <a:ext cx="1765300" cy="1143000"/>
          </a:xfrm>
          <a:prstGeom prst="rect">
            <a:avLst/>
          </a:prstGeom>
        </p:spPr>
      </p:pic>
      <p:pic>
        <p:nvPicPr>
          <p:cNvPr id="10" name="Picture 9">
            <a:extLst>
              <a:ext uri="{FF2B5EF4-FFF2-40B4-BE49-F238E27FC236}">
                <a16:creationId xmlns:a16="http://schemas.microsoft.com/office/drawing/2014/main" id="{9908A5D8-CD59-204D-A53D-112E8F3E0ABA}"/>
              </a:ext>
            </a:extLst>
          </p:cNvPr>
          <p:cNvPicPr>
            <a:picLocks noChangeAspect="1"/>
          </p:cNvPicPr>
          <p:nvPr/>
        </p:nvPicPr>
        <p:blipFill>
          <a:blip r:embed="rId8"/>
          <a:stretch>
            <a:fillRect/>
          </a:stretch>
        </p:blipFill>
        <p:spPr>
          <a:xfrm>
            <a:off x="8404958" y="4964697"/>
            <a:ext cx="1993900" cy="1016000"/>
          </a:xfrm>
          <a:prstGeom prst="rect">
            <a:avLst/>
          </a:prstGeom>
        </p:spPr>
      </p:pic>
    </p:spTree>
    <p:extLst>
      <p:ext uri="{BB962C8B-B14F-4D97-AF65-F5344CB8AC3E}">
        <p14:creationId xmlns:p14="http://schemas.microsoft.com/office/powerpoint/2010/main" val="4276458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CD61-A711-894D-A3CE-429680272AD8}"/>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C1A84429-3E04-444D-9D7D-95CA7555AD54}"/>
              </a:ext>
            </a:extLst>
          </p:cNvPr>
          <p:cNvSpPr>
            <a:spLocks noGrp="1"/>
          </p:cNvSpPr>
          <p:nvPr>
            <p:ph type="ftr" sz="quarter" idx="11"/>
          </p:nvPr>
        </p:nvSpPr>
        <p:spPr/>
        <p:txBody>
          <a:bodyPr/>
          <a:lstStyle/>
          <a:p>
            <a:r>
              <a:rPr lang="en-US"/>
              <a:t>www.linkedin.com/in/mrdavidcallaghan</a:t>
            </a:r>
          </a:p>
        </p:txBody>
      </p:sp>
      <p:pic>
        <p:nvPicPr>
          <p:cNvPr id="12" name="Content Placeholder 11">
            <a:extLst>
              <a:ext uri="{FF2B5EF4-FFF2-40B4-BE49-F238E27FC236}">
                <a16:creationId xmlns:a16="http://schemas.microsoft.com/office/drawing/2014/main" id="{C40C25CF-1856-0D48-81A4-FB90EEC3E9A4}"/>
              </a:ext>
            </a:extLst>
          </p:cNvPr>
          <p:cNvPicPr>
            <a:picLocks noGrp="1" noChangeAspect="1"/>
          </p:cNvPicPr>
          <p:nvPr>
            <p:ph idx="1"/>
          </p:nvPr>
        </p:nvPicPr>
        <p:blipFill>
          <a:blip r:embed="rId3"/>
          <a:stretch>
            <a:fillRect/>
          </a:stretch>
        </p:blipFill>
        <p:spPr>
          <a:xfrm>
            <a:off x="1649949" y="365125"/>
            <a:ext cx="6008432" cy="4982601"/>
          </a:xfrm>
          <a:prstGeom prst="rect">
            <a:avLst/>
          </a:prstGeom>
        </p:spPr>
      </p:pic>
      <p:pic>
        <p:nvPicPr>
          <p:cNvPr id="7" name="Picture 6">
            <a:extLst>
              <a:ext uri="{FF2B5EF4-FFF2-40B4-BE49-F238E27FC236}">
                <a16:creationId xmlns:a16="http://schemas.microsoft.com/office/drawing/2014/main" id="{F494690C-9DA4-AA49-9AB5-4EC3CF29C509}"/>
              </a:ext>
            </a:extLst>
          </p:cNvPr>
          <p:cNvPicPr>
            <a:picLocks noChangeAspect="1"/>
          </p:cNvPicPr>
          <p:nvPr/>
        </p:nvPicPr>
        <p:blipFill>
          <a:blip r:embed="rId4"/>
          <a:stretch>
            <a:fillRect/>
          </a:stretch>
        </p:blipFill>
        <p:spPr>
          <a:xfrm>
            <a:off x="2594895" y="5330998"/>
            <a:ext cx="2556159" cy="1025352"/>
          </a:xfrm>
          <a:prstGeom prst="rect">
            <a:avLst/>
          </a:prstGeom>
        </p:spPr>
      </p:pic>
      <p:pic>
        <p:nvPicPr>
          <p:cNvPr id="11" name="Picture 10">
            <a:extLst>
              <a:ext uri="{FF2B5EF4-FFF2-40B4-BE49-F238E27FC236}">
                <a16:creationId xmlns:a16="http://schemas.microsoft.com/office/drawing/2014/main" id="{F91D3916-5EE6-1A44-B410-6E5D8545E353}"/>
              </a:ext>
            </a:extLst>
          </p:cNvPr>
          <p:cNvPicPr>
            <a:picLocks noChangeAspect="1"/>
          </p:cNvPicPr>
          <p:nvPr/>
        </p:nvPicPr>
        <p:blipFill>
          <a:blip r:embed="rId5"/>
          <a:stretch>
            <a:fillRect/>
          </a:stretch>
        </p:blipFill>
        <p:spPr>
          <a:xfrm>
            <a:off x="7658381" y="5468012"/>
            <a:ext cx="1008624" cy="1008624"/>
          </a:xfrm>
          <a:prstGeom prst="rect">
            <a:avLst/>
          </a:prstGeom>
        </p:spPr>
      </p:pic>
      <p:pic>
        <p:nvPicPr>
          <p:cNvPr id="8" name="Picture 7">
            <a:extLst>
              <a:ext uri="{FF2B5EF4-FFF2-40B4-BE49-F238E27FC236}">
                <a16:creationId xmlns:a16="http://schemas.microsoft.com/office/drawing/2014/main" id="{CACDC5E4-547E-9749-8EC0-A88A1D6798F2}"/>
              </a:ext>
            </a:extLst>
          </p:cNvPr>
          <p:cNvPicPr>
            <a:picLocks noChangeAspect="1"/>
          </p:cNvPicPr>
          <p:nvPr/>
        </p:nvPicPr>
        <p:blipFill>
          <a:blip r:embed="rId6"/>
          <a:stretch>
            <a:fillRect/>
          </a:stretch>
        </p:blipFill>
        <p:spPr>
          <a:xfrm>
            <a:off x="6096000" y="4864464"/>
            <a:ext cx="571500" cy="1371600"/>
          </a:xfrm>
          <a:prstGeom prst="rect">
            <a:avLst/>
          </a:prstGeom>
        </p:spPr>
      </p:pic>
    </p:spTree>
    <p:extLst>
      <p:ext uri="{BB962C8B-B14F-4D97-AF65-F5344CB8AC3E}">
        <p14:creationId xmlns:p14="http://schemas.microsoft.com/office/powerpoint/2010/main" val="3953355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4: Download Cloudera VM</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www.linkedin.com/in/mrdavidcallaghan</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goal is to set up Cloudera’s QuickStart on Docker to be able to run Impala as well as Hive and </a:t>
            </a:r>
            <a:r>
              <a:rPr lang="en-US" dirty="0" err="1"/>
              <a:t>SparkSQL</a:t>
            </a:r>
            <a:r>
              <a:rPr lang="en-US" dirty="0"/>
              <a:t>.</a:t>
            </a:r>
          </a:p>
        </p:txBody>
      </p:sp>
      <p:sp>
        <p:nvSpPr>
          <p:cNvPr id="9" name="Content Placeholder 8">
            <a:extLst>
              <a:ext uri="{FF2B5EF4-FFF2-40B4-BE49-F238E27FC236}">
                <a16:creationId xmlns:a16="http://schemas.microsoft.com/office/drawing/2014/main" id="{B0A11739-EA34-2646-BE0B-CEE6D237F635}"/>
              </a:ext>
            </a:extLst>
          </p:cNvPr>
          <p:cNvSpPr>
            <a:spLocks noGrp="1"/>
          </p:cNvSpPr>
          <p:nvPr>
            <p:ph idx="1"/>
          </p:nvPr>
        </p:nvSpPr>
        <p:spPr>
          <a:xfrm>
            <a:off x="736795" y="2377685"/>
            <a:ext cx="10617005" cy="3799278"/>
          </a:xfrm>
        </p:spPr>
        <p:txBody>
          <a:bodyPr>
            <a:normAutofit fontScale="92500" lnSpcReduction="10000"/>
          </a:bodyPr>
          <a:lstStyle/>
          <a:p>
            <a:pPr marL="514350" indent="-514350">
              <a:buFont typeface="+mj-lt"/>
              <a:buAutoNum type="arabicPeriod"/>
            </a:pPr>
            <a:r>
              <a:rPr lang="en-US" dirty="0"/>
              <a:t>Change Docker’s memory settings</a:t>
            </a:r>
          </a:p>
          <a:p>
            <a:pPr marL="971550" lvl="1" indent="-514350">
              <a:buFont typeface="+mj-lt"/>
              <a:buAutoNum type="arabicPeriod"/>
            </a:pPr>
            <a:r>
              <a:rPr lang="en-US" dirty="0"/>
              <a:t>Docker defaults to 2GB of system memory. 8GB is recommended but it will run with 4GB.</a:t>
            </a:r>
          </a:p>
          <a:p>
            <a:pPr marL="514350" indent="-514350">
              <a:buFont typeface="+mj-lt"/>
              <a:buAutoNum type="arabicPeriod"/>
            </a:pPr>
            <a:r>
              <a:rPr lang="en-US" dirty="0"/>
              <a:t>Create a Cloudera QuickStart image in Docker</a:t>
            </a:r>
          </a:p>
          <a:p>
            <a:pPr marL="971550" lvl="1" indent="-514350">
              <a:buFont typeface="+mj-lt"/>
              <a:buAutoNum type="arabicPeriod"/>
            </a:pPr>
            <a:r>
              <a:rPr lang="en-US" dirty="0"/>
              <a:t>docker pull </a:t>
            </a:r>
            <a:r>
              <a:rPr lang="en-US" dirty="0" err="1"/>
              <a:t>cloudera</a:t>
            </a:r>
            <a:r>
              <a:rPr lang="en-US" dirty="0"/>
              <a:t>/</a:t>
            </a:r>
            <a:r>
              <a:rPr lang="en-US" dirty="0" err="1"/>
              <a:t>quickstart:latest</a:t>
            </a:r>
            <a:endParaRPr lang="en-US" dirty="0"/>
          </a:p>
          <a:p>
            <a:pPr marL="971550" lvl="1" indent="-514350">
              <a:buFont typeface="+mj-lt"/>
              <a:buAutoNum type="arabicPeriod"/>
            </a:pPr>
            <a:r>
              <a:rPr lang="en-US" dirty="0"/>
              <a:t>docker images (probably </a:t>
            </a:r>
            <a:r>
              <a:rPr lang="en-US" dirty="0" err="1"/>
              <a:t>cloudera</a:t>
            </a:r>
            <a:r>
              <a:rPr lang="en-US" dirty="0"/>
              <a:t>/</a:t>
            </a:r>
            <a:r>
              <a:rPr lang="en-US" dirty="0" err="1"/>
              <a:t>quickstart</a:t>
            </a:r>
            <a:r>
              <a:rPr lang="en-US" dirty="0"/>
              <a:t>)</a:t>
            </a:r>
          </a:p>
          <a:p>
            <a:pPr marL="514350" indent="-514350">
              <a:buFont typeface="+mj-lt"/>
              <a:buAutoNum type="arabicPeriod"/>
            </a:pPr>
            <a:r>
              <a:rPr lang="en-US" dirty="0"/>
              <a:t>Replace </a:t>
            </a:r>
            <a:r>
              <a:rPr lang="en-US" dirty="0" err="1"/>
              <a:t>cloudera</a:t>
            </a:r>
            <a:r>
              <a:rPr lang="en-US" dirty="0"/>
              <a:t>/</a:t>
            </a:r>
            <a:r>
              <a:rPr lang="en-US" dirty="0" err="1"/>
              <a:t>quickstart</a:t>
            </a:r>
            <a:r>
              <a:rPr lang="en-US" dirty="0"/>
              <a:t> with the name of your image and replace your home directory name</a:t>
            </a:r>
          </a:p>
          <a:p>
            <a:pPr marL="971550" lvl="1" indent="-514350">
              <a:buFont typeface="+mj-lt"/>
              <a:buAutoNum type="arabicPeriod"/>
            </a:pPr>
            <a:r>
              <a:rPr lang="en-US" dirty="0" err="1"/>
              <a:t>Perfdocker</a:t>
            </a:r>
            <a:r>
              <a:rPr lang="en-US" dirty="0"/>
              <a:t> run --hostname=</a:t>
            </a:r>
            <a:r>
              <a:rPr lang="en-US" dirty="0" err="1"/>
              <a:t>quickstart.cloudera</a:t>
            </a:r>
            <a:r>
              <a:rPr lang="en-US" dirty="0"/>
              <a:t> --privileged=true -t -</a:t>
            </a:r>
            <a:r>
              <a:rPr lang="en-US" dirty="0" err="1"/>
              <a:t>i</a:t>
            </a:r>
            <a:r>
              <a:rPr lang="en-US" dirty="0"/>
              <a:t> -v /Users/{home}:/</a:t>
            </a:r>
            <a:r>
              <a:rPr lang="en-US" dirty="0" err="1"/>
              <a:t>src</a:t>
            </a:r>
            <a:r>
              <a:rPr lang="en-US" dirty="0"/>
              <a:t> --publish-all=true -p 8888 </a:t>
            </a:r>
            <a:r>
              <a:rPr lang="en-US" dirty="0" err="1"/>
              <a:t>cloudera</a:t>
            </a:r>
            <a:r>
              <a:rPr lang="en-US" dirty="0"/>
              <a:t>/</a:t>
            </a:r>
            <a:r>
              <a:rPr lang="en-US" dirty="0" err="1"/>
              <a:t>quickstart</a:t>
            </a:r>
            <a:r>
              <a:rPr lang="en-US" dirty="0"/>
              <a:t> /</a:t>
            </a:r>
            <a:r>
              <a:rPr lang="en-US" dirty="0" err="1"/>
              <a:t>usr</a:t>
            </a:r>
            <a:r>
              <a:rPr lang="en-US" dirty="0"/>
              <a:t>/bin/docker-</a:t>
            </a:r>
            <a:r>
              <a:rPr lang="en-US" dirty="0" err="1"/>
              <a:t>quickstart</a:t>
            </a:r>
            <a:endParaRPr lang="en-US" dirty="0"/>
          </a:p>
          <a:p>
            <a:pPr marL="0" indent="0">
              <a:buNone/>
            </a:pPr>
            <a:endParaRPr lang="en-US" dirty="0"/>
          </a:p>
          <a:p>
            <a:pPr marL="457200" lvl="1" indent="0">
              <a:buNone/>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061246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B0C-E906-1D42-9F94-C7A2CFDC3085}"/>
              </a:ext>
            </a:extLst>
          </p:cNvPr>
          <p:cNvSpPr>
            <a:spLocks noGrp="1"/>
          </p:cNvSpPr>
          <p:nvPr>
            <p:ph type="title"/>
          </p:nvPr>
        </p:nvSpPr>
        <p:spPr/>
        <p:txBody>
          <a:bodyPr/>
          <a:lstStyle/>
          <a:p>
            <a:r>
              <a:rPr lang="en-US" dirty="0"/>
              <a:t>What is Hadoop?</a:t>
            </a:r>
          </a:p>
        </p:txBody>
      </p:sp>
      <p:sp>
        <p:nvSpPr>
          <p:cNvPr id="3" name="Content Placeholder 2">
            <a:extLst>
              <a:ext uri="{FF2B5EF4-FFF2-40B4-BE49-F238E27FC236}">
                <a16:creationId xmlns:a16="http://schemas.microsoft.com/office/drawing/2014/main" id="{BE58AEE3-EB57-7646-A3CC-9BE7ECFA3A54}"/>
              </a:ext>
            </a:extLst>
          </p:cNvPr>
          <p:cNvSpPr>
            <a:spLocks noGrp="1"/>
          </p:cNvSpPr>
          <p:nvPr>
            <p:ph idx="1"/>
          </p:nvPr>
        </p:nvSpPr>
        <p:spPr/>
        <p:txBody>
          <a:bodyPr/>
          <a:lstStyle/>
          <a:p>
            <a:pPr marL="0" indent="0" algn="ctr">
              <a:buNone/>
            </a:pPr>
            <a:r>
              <a:rPr lang="en-US" dirty="0"/>
              <a:t>Hadoop is a distributed data storage and processing </a:t>
            </a:r>
            <a:r>
              <a:rPr lang="en-US" b="1" dirty="0"/>
              <a:t>platform</a:t>
            </a:r>
            <a:r>
              <a:rPr lang="en-US" dirty="0"/>
              <a:t>.</a:t>
            </a:r>
          </a:p>
          <a:p>
            <a:endParaRPr lang="en-US" dirty="0"/>
          </a:p>
          <a:p>
            <a:endParaRPr lang="en-US" dirty="0"/>
          </a:p>
        </p:txBody>
      </p:sp>
      <p:sp>
        <p:nvSpPr>
          <p:cNvPr id="4" name="Footer Placeholder 3">
            <a:extLst>
              <a:ext uri="{FF2B5EF4-FFF2-40B4-BE49-F238E27FC236}">
                <a16:creationId xmlns:a16="http://schemas.microsoft.com/office/drawing/2014/main" id="{6FED02FD-3385-2F46-8C43-11EBE92C7E7A}"/>
              </a:ext>
            </a:extLst>
          </p:cNvPr>
          <p:cNvSpPr>
            <a:spLocks noGrp="1"/>
          </p:cNvSpPr>
          <p:nvPr>
            <p:ph type="ftr" sz="quarter" idx="11"/>
          </p:nvPr>
        </p:nvSpPr>
        <p:spPr/>
        <p:txBody>
          <a:bodyPr/>
          <a:lstStyle/>
          <a:p>
            <a:r>
              <a:rPr lang="en-US"/>
              <a:t>www.linkedin.com/in/mrdavidcallaghan</a:t>
            </a:r>
          </a:p>
        </p:txBody>
      </p:sp>
      <p:pic>
        <p:nvPicPr>
          <p:cNvPr id="7" name="Content Placeholder 4">
            <a:extLst>
              <a:ext uri="{FF2B5EF4-FFF2-40B4-BE49-F238E27FC236}">
                <a16:creationId xmlns:a16="http://schemas.microsoft.com/office/drawing/2014/main" id="{07CF7B6A-1E63-FD4A-B609-86F5AF1E56C0}"/>
              </a:ext>
            </a:extLst>
          </p:cNvPr>
          <p:cNvPicPr>
            <a:picLocks noChangeAspect="1"/>
          </p:cNvPicPr>
          <p:nvPr/>
        </p:nvPicPr>
        <p:blipFill>
          <a:blip r:embed="rId3"/>
          <a:stretch>
            <a:fillRect/>
          </a:stretch>
        </p:blipFill>
        <p:spPr>
          <a:xfrm>
            <a:off x="1054002" y="2289804"/>
            <a:ext cx="3992104" cy="1430326"/>
          </a:xfrm>
          <a:prstGeom prst="rect">
            <a:avLst/>
          </a:prstGeom>
        </p:spPr>
      </p:pic>
      <p:pic>
        <p:nvPicPr>
          <p:cNvPr id="8" name="Picture 7">
            <a:extLst>
              <a:ext uri="{FF2B5EF4-FFF2-40B4-BE49-F238E27FC236}">
                <a16:creationId xmlns:a16="http://schemas.microsoft.com/office/drawing/2014/main" id="{7AC2D80B-394A-D14E-A701-D1433B606882}"/>
              </a:ext>
            </a:extLst>
          </p:cNvPr>
          <p:cNvPicPr>
            <a:picLocks noChangeAspect="1"/>
          </p:cNvPicPr>
          <p:nvPr/>
        </p:nvPicPr>
        <p:blipFill>
          <a:blip r:embed="rId4"/>
          <a:stretch>
            <a:fillRect/>
          </a:stretch>
        </p:blipFill>
        <p:spPr>
          <a:xfrm>
            <a:off x="5982871" y="2337896"/>
            <a:ext cx="4816479" cy="1334142"/>
          </a:xfrm>
          <a:prstGeom prst="rect">
            <a:avLst/>
          </a:prstGeom>
        </p:spPr>
      </p:pic>
      <p:pic>
        <p:nvPicPr>
          <p:cNvPr id="9" name="Picture 8">
            <a:extLst>
              <a:ext uri="{FF2B5EF4-FFF2-40B4-BE49-F238E27FC236}">
                <a16:creationId xmlns:a16="http://schemas.microsoft.com/office/drawing/2014/main" id="{0DC18551-9BE0-3041-8FC8-49A744439F7A}"/>
              </a:ext>
            </a:extLst>
          </p:cNvPr>
          <p:cNvPicPr>
            <a:picLocks noChangeAspect="1"/>
          </p:cNvPicPr>
          <p:nvPr/>
        </p:nvPicPr>
        <p:blipFill>
          <a:blip r:embed="rId5"/>
          <a:stretch>
            <a:fillRect/>
          </a:stretch>
        </p:blipFill>
        <p:spPr>
          <a:xfrm>
            <a:off x="838200" y="4838740"/>
            <a:ext cx="2349500" cy="825500"/>
          </a:xfrm>
          <a:prstGeom prst="rect">
            <a:avLst/>
          </a:prstGeom>
        </p:spPr>
      </p:pic>
      <p:pic>
        <p:nvPicPr>
          <p:cNvPr id="10" name="Picture 9">
            <a:extLst>
              <a:ext uri="{FF2B5EF4-FFF2-40B4-BE49-F238E27FC236}">
                <a16:creationId xmlns:a16="http://schemas.microsoft.com/office/drawing/2014/main" id="{81888A08-8178-7C4F-8BF0-D123BC3042CC}"/>
              </a:ext>
            </a:extLst>
          </p:cNvPr>
          <p:cNvPicPr>
            <a:picLocks noChangeAspect="1"/>
          </p:cNvPicPr>
          <p:nvPr/>
        </p:nvPicPr>
        <p:blipFill>
          <a:blip r:embed="rId6"/>
          <a:stretch>
            <a:fillRect/>
          </a:stretch>
        </p:blipFill>
        <p:spPr>
          <a:xfrm>
            <a:off x="8026898" y="3795053"/>
            <a:ext cx="3094678" cy="2210484"/>
          </a:xfrm>
          <a:prstGeom prst="rect">
            <a:avLst/>
          </a:prstGeom>
        </p:spPr>
      </p:pic>
      <p:pic>
        <p:nvPicPr>
          <p:cNvPr id="11" name="Picture 10">
            <a:extLst>
              <a:ext uri="{FF2B5EF4-FFF2-40B4-BE49-F238E27FC236}">
                <a16:creationId xmlns:a16="http://schemas.microsoft.com/office/drawing/2014/main" id="{4C937863-22C7-A445-A753-2AD7C3F8A3F3}"/>
              </a:ext>
            </a:extLst>
          </p:cNvPr>
          <p:cNvPicPr>
            <a:picLocks noChangeAspect="1"/>
          </p:cNvPicPr>
          <p:nvPr/>
        </p:nvPicPr>
        <p:blipFill>
          <a:blip r:embed="rId7"/>
          <a:stretch>
            <a:fillRect/>
          </a:stretch>
        </p:blipFill>
        <p:spPr>
          <a:xfrm>
            <a:off x="4729825" y="4320137"/>
            <a:ext cx="2149276" cy="1862706"/>
          </a:xfrm>
          <a:prstGeom prst="rect">
            <a:avLst/>
          </a:prstGeom>
        </p:spPr>
      </p:pic>
    </p:spTree>
    <p:extLst>
      <p:ext uri="{BB962C8B-B14F-4D97-AF65-F5344CB8AC3E}">
        <p14:creationId xmlns:p14="http://schemas.microsoft.com/office/powerpoint/2010/main" val="215342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CD61-A711-894D-A3CE-429680272AD8}"/>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C1A84429-3E04-444D-9D7D-95CA7555AD54}"/>
              </a:ext>
            </a:extLst>
          </p:cNvPr>
          <p:cNvSpPr>
            <a:spLocks noGrp="1"/>
          </p:cNvSpPr>
          <p:nvPr>
            <p:ph type="ftr" sz="quarter" idx="11"/>
          </p:nvPr>
        </p:nvSpPr>
        <p:spPr/>
        <p:txBody>
          <a:bodyPr/>
          <a:lstStyle/>
          <a:p>
            <a:r>
              <a:rPr lang="en-US"/>
              <a:t>www.linkedin.com/in/mrdavidcallaghan</a:t>
            </a:r>
          </a:p>
        </p:txBody>
      </p:sp>
      <p:pic>
        <p:nvPicPr>
          <p:cNvPr id="12" name="Content Placeholder 11">
            <a:extLst>
              <a:ext uri="{FF2B5EF4-FFF2-40B4-BE49-F238E27FC236}">
                <a16:creationId xmlns:a16="http://schemas.microsoft.com/office/drawing/2014/main" id="{C40C25CF-1856-0D48-81A4-FB90EEC3E9A4}"/>
              </a:ext>
            </a:extLst>
          </p:cNvPr>
          <p:cNvPicPr>
            <a:picLocks noGrp="1" noChangeAspect="1"/>
          </p:cNvPicPr>
          <p:nvPr>
            <p:ph idx="1"/>
          </p:nvPr>
        </p:nvPicPr>
        <p:blipFill>
          <a:blip r:embed="rId3"/>
          <a:stretch>
            <a:fillRect/>
          </a:stretch>
        </p:blipFill>
        <p:spPr>
          <a:xfrm>
            <a:off x="1649949" y="365125"/>
            <a:ext cx="6008432" cy="4982601"/>
          </a:xfrm>
          <a:prstGeom prst="rect">
            <a:avLst/>
          </a:prstGeom>
        </p:spPr>
      </p:pic>
      <p:pic>
        <p:nvPicPr>
          <p:cNvPr id="7" name="Picture 6">
            <a:extLst>
              <a:ext uri="{FF2B5EF4-FFF2-40B4-BE49-F238E27FC236}">
                <a16:creationId xmlns:a16="http://schemas.microsoft.com/office/drawing/2014/main" id="{F494690C-9DA4-AA49-9AB5-4EC3CF29C509}"/>
              </a:ext>
            </a:extLst>
          </p:cNvPr>
          <p:cNvPicPr>
            <a:picLocks noChangeAspect="1"/>
          </p:cNvPicPr>
          <p:nvPr/>
        </p:nvPicPr>
        <p:blipFill>
          <a:blip r:embed="rId4"/>
          <a:stretch>
            <a:fillRect/>
          </a:stretch>
        </p:blipFill>
        <p:spPr>
          <a:xfrm>
            <a:off x="1482441" y="5347726"/>
            <a:ext cx="2556159" cy="1025352"/>
          </a:xfrm>
          <a:prstGeom prst="rect">
            <a:avLst/>
          </a:prstGeom>
        </p:spPr>
      </p:pic>
      <p:pic>
        <p:nvPicPr>
          <p:cNvPr id="11" name="Picture 10">
            <a:extLst>
              <a:ext uri="{FF2B5EF4-FFF2-40B4-BE49-F238E27FC236}">
                <a16:creationId xmlns:a16="http://schemas.microsoft.com/office/drawing/2014/main" id="{F91D3916-5EE6-1A44-B410-6E5D8545E353}"/>
              </a:ext>
            </a:extLst>
          </p:cNvPr>
          <p:cNvPicPr>
            <a:picLocks noChangeAspect="1"/>
          </p:cNvPicPr>
          <p:nvPr/>
        </p:nvPicPr>
        <p:blipFill>
          <a:blip r:embed="rId5"/>
          <a:stretch>
            <a:fillRect/>
          </a:stretch>
        </p:blipFill>
        <p:spPr>
          <a:xfrm>
            <a:off x="9597105" y="5339362"/>
            <a:ext cx="1008624" cy="1008624"/>
          </a:xfrm>
          <a:prstGeom prst="rect">
            <a:avLst/>
          </a:prstGeom>
        </p:spPr>
      </p:pic>
      <p:pic>
        <p:nvPicPr>
          <p:cNvPr id="8" name="Picture 7">
            <a:extLst>
              <a:ext uri="{FF2B5EF4-FFF2-40B4-BE49-F238E27FC236}">
                <a16:creationId xmlns:a16="http://schemas.microsoft.com/office/drawing/2014/main" id="{CACDC5E4-547E-9749-8EC0-A88A1D6798F2}"/>
              </a:ext>
            </a:extLst>
          </p:cNvPr>
          <p:cNvPicPr>
            <a:picLocks noChangeAspect="1"/>
          </p:cNvPicPr>
          <p:nvPr/>
        </p:nvPicPr>
        <p:blipFill>
          <a:blip r:embed="rId6"/>
          <a:stretch>
            <a:fillRect/>
          </a:stretch>
        </p:blipFill>
        <p:spPr>
          <a:xfrm>
            <a:off x="8231201" y="4855088"/>
            <a:ext cx="571500" cy="1371600"/>
          </a:xfrm>
          <a:prstGeom prst="rect">
            <a:avLst/>
          </a:prstGeom>
        </p:spPr>
      </p:pic>
      <p:pic>
        <p:nvPicPr>
          <p:cNvPr id="9" name="Picture 8">
            <a:extLst>
              <a:ext uri="{FF2B5EF4-FFF2-40B4-BE49-F238E27FC236}">
                <a16:creationId xmlns:a16="http://schemas.microsoft.com/office/drawing/2014/main" id="{1D1BC34D-270C-F442-B4A7-2204E12588DC}"/>
              </a:ext>
            </a:extLst>
          </p:cNvPr>
          <p:cNvPicPr>
            <a:picLocks noChangeAspect="1"/>
          </p:cNvPicPr>
          <p:nvPr/>
        </p:nvPicPr>
        <p:blipFill>
          <a:blip r:embed="rId7"/>
          <a:stretch>
            <a:fillRect/>
          </a:stretch>
        </p:blipFill>
        <p:spPr>
          <a:xfrm>
            <a:off x="4654165" y="5540888"/>
            <a:ext cx="3225800" cy="622300"/>
          </a:xfrm>
          <a:prstGeom prst="rect">
            <a:avLst/>
          </a:prstGeom>
        </p:spPr>
      </p:pic>
    </p:spTree>
    <p:extLst>
      <p:ext uri="{BB962C8B-B14F-4D97-AF65-F5344CB8AC3E}">
        <p14:creationId xmlns:p14="http://schemas.microsoft.com/office/powerpoint/2010/main" val="1395893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CD61-A711-894D-A3CE-429680272AD8}"/>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C1A84429-3E04-444D-9D7D-95CA7555AD54}"/>
              </a:ext>
            </a:extLst>
          </p:cNvPr>
          <p:cNvSpPr>
            <a:spLocks noGrp="1"/>
          </p:cNvSpPr>
          <p:nvPr>
            <p:ph type="ftr" sz="quarter" idx="11"/>
          </p:nvPr>
        </p:nvSpPr>
        <p:spPr/>
        <p:txBody>
          <a:bodyPr/>
          <a:lstStyle/>
          <a:p>
            <a:r>
              <a:rPr lang="en-US"/>
              <a:t>www.linkedin.com/in/mrdavidcallaghan</a:t>
            </a:r>
          </a:p>
        </p:txBody>
      </p:sp>
      <p:pic>
        <p:nvPicPr>
          <p:cNvPr id="9" name="Picture 8">
            <a:extLst>
              <a:ext uri="{FF2B5EF4-FFF2-40B4-BE49-F238E27FC236}">
                <a16:creationId xmlns:a16="http://schemas.microsoft.com/office/drawing/2014/main" id="{22B5976E-24E2-1449-A009-78AB23D97B46}"/>
              </a:ext>
            </a:extLst>
          </p:cNvPr>
          <p:cNvPicPr>
            <a:picLocks noChangeAspect="1"/>
          </p:cNvPicPr>
          <p:nvPr/>
        </p:nvPicPr>
        <p:blipFill>
          <a:blip r:embed="rId3"/>
          <a:stretch>
            <a:fillRect/>
          </a:stretch>
        </p:blipFill>
        <p:spPr>
          <a:xfrm>
            <a:off x="4654165" y="5540888"/>
            <a:ext cx="3225800" cy="622300"/>
          </a:xfrm>
          <a:prstGeom prst="rect">
            <a:avLst/>
          </a:prstGeom>
        </p:spPr>
      </p:pic>
      <p:pic>
        <p:nvPicPr>
          <p:cNvPr id="12" name="Content Placeholder 11">
            <a:extLst>
              <a:ext uri="{FF2B5EF4-FFF2-40B4-BE49-F238E27FC236}">
                <a16:creationId xmlns:a16="http://schemas.microsoft.com/office/drawing/2014/main" id="{C40C25CF-1856-0D48-81A4-FB90EEC3E9A4}"/>
              </a:ext>
            </a:extLst>
          </p:cNvPr>
          <p:cNvPicPr>
            <a:picLocks noGrp="1" noChangeAspect="1"/>
          </p:cNvPicPr>
          <p:nvPr>
            <p:ph idx="1"/>
          </p:nvPr>
        </p:nvPicPr>
        <p:blipFill>
          <a:blip r:embed="rId4"/>
          <a:stretch>
            <a:fillRect/>
          </a:stretch>
        </p:blipFill>
        <p:spPr>
          <a:xfrm>
            <a:off x="1649949" y="365125"/>
            <a:ext cx="6008432" cy="4982601"/>
          </a:xfrm>
          <a:prstGeom prst="rect">
            <a:avLst/>
          </a:prstGeom>
        </p:spPr>
      </p:pic>
    </p:spTree>
    <p:extLst>
      <p:ext uri="{BB962C8B-B14F-4D97-AF65-F5344CB8AC3E}">
        <p14:creationId xmlns:p14="http://schemas.microsoft.com/office/powerpoint/2010/main" val="118496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5: Setup Cloudera on AWS</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www.linkedin.com/in/mrdavidcallaghan</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goal is to set up a single node Hadoop cluster on your local machines manually.</a:t>
            </a:r>
          </a:p>
        </p:txBody>
      </p:sp>
      <p:sp>
        <p:nvSpPr>
          <p:cNvPr id="9" name="Content Placeholder 8">
            <a:extLst>
              <a:ext uri="{FF2B5EF4-FFF2-40B4-BE49-F238E27FC236}">
                <a16:creationId xmlns:a16="http://schemas.microsoft.com/office/drawing/2014/main" id="{B0A11739-EA34-2646-BE0B-CEE6D237F635}"/>
              </a:ext>
            </a:extLst>
          </p:cNvPr>
          <p:cNvSpPr>
            <a:spLocks noGrp="1"/>
          </p:cNvSpPr>
          <p:nvPr>
            <p:ph idx="1"/>
          </p:nvPr>
        </p:nvSpPr>
        <p:spPr>
          <a:xfrm>
            <a:off x="736795" y="2377685"/>
            <a:ext cx="10617005" cy="3799278"/>
          </a:xfrm>
        </p:spPr>
        <p:txBody>
          <a:bodyPr>
            <a:normAutofit/>
          </a:bodyPr>
          <a:lstStyle/>
          <a:p>
            <a:pPr marL="514350" indent="-514350">
              <a:buFont typeface="+mj-lt"/>
              <a:buAutoNum type="arabicPeriod"/>
            </a:pPr>
            <a:endParaRPr lang="en-US" dirty="0"/>
          </a:p>
          <a:p>
            <a:pPr marL="457200" lvl="1" indent="0">
              <a:buNone/>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273980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BF90F-F6FB-024D-A885-6E2AB01C9A8C}"/>
              </a:ext>
            </a:extLst>
          </p:cNvPr>
          <p:cNvSpPr>
            <a:spLocks noGrp="1"/>
          </p:cNvSpPr>
          <p:nvPr>
            <p:ph type="title"/>
          </p:nvPr>
        </p:nvSpPr>
        <p:spPr/>
        <p:txBody>
          <a:bodyPr/>
          <a:lstStyle/>
          <a:p>
            <a:r>
              <a:rPr lang="en-US" dirty="0"/>
              <a:t>How do financial services view Big Data?</a:t>
            </a:r>
          </a:p>
        </p:txBody>
      </p:sp>
      <p:pic>
        <p:nvPicPr>
          <p:cNvPr id="6" name="Content Placeholder 5">
            <a:extLst>
              <a:ext uri="{FF2B5EF4-FFF2-40B4-BE49-F238E27FC236}">
                <a16:creationId xmlns:a16="http://schemas.microsoft.com/office/drawing/2014/main" id="{91BEEC53-7500-B04F-8D55-5EB6DF351301}"/>
              </a:ext>
            </a:extLst>
          </p:cNvPr>
          <p:cNvPicPr>
            <a:picLocks noGrp="1" noChangeAspect="1"/>
          </p:cNvPicPr>
          <p:nvPr>
            <p:ph idx="1"/>
          </p:nvPr>
        </p:nvPicPr>
        <p:blipFill>
          <a:blip r:embed="rId2"/>
          <a:stretch>
            <a:fillRect/>
          </a:stretch>
        </p:blipFill>
        <p:spPr>
          <a:xfrm>
            <a:off x="2851150" y="1842294"/>
            <a:ext cx="6489700" cy="4318000"/>
          </a:xfrm>
          <a:prstGeom prst="rect">
            <a:avLst/>
          </a:prstGeom>
        </p:spPr>
      </p:pic>
      <p:sp>
        <p:nvSpPr>
          <p:cNvPr id="5" name="Footer Placeholder 4">
            <a:extLst>
              <a:ext uri="{FF2B5EF4-FFF2-40B4-BE49-F238E27FC236}">
                <a16:creationId xmlns:a16="http://schemas.microsoft.com/office/drawing/2014/main" id="{E92AFE48-D41F-B84A-93AF-0E042E522FE3}"/>
              </a:ext>
            </a:extLst>
          </p:cNvPr>
          <p:cNvSpPr>
            <a:spLocks noGrp="1"/>
          </p:cNvSpPr>
          <p:nvPr>
            <p:ph type="ftr" sz="quarter" idx="11"/>
          </p:nvPr>
        </p:nvSpPr>
        <p:spPr/>
        <p:txBody>
          <a:bodyPr/>
          <a:lstStyle/>
          <a:p>
            <a:r>
              <a:rPr lang="en-US"/>
              <a:t>www.linkedin.com/in/mrdavidcallaghan</a:t>
            </a:r>
          </a:p>
        </p:txBody>
      </p:sp>
    </p:spTree>
    <p:extLst>
      <p:ext uri="{BB962C8B-B14F-4D97-AF65-F5344CB8AC3E}">
        <p14:creationId xmlns:p14="http://schemas.microsoft.com/office/powerpoint/2010/main" val="2568516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F5C2E-1099-074F-8C9E-25299DE82236}"/>
              </a:ext>
            </a:extLst>
          </p:cNvPr>
          <p:cNvSpPr>
            <a:spLocks noGrp="1"/>
          </p:cNvSpPr>
          <p:nvPr>
            <p:ph type="title"/>
          </p:nvPr>
        </p:nvSpPr>
        <p:spPr/>
        <p:txBody>
          <a:bodyPr/>
          <a:lstStyle/>
          <a:p>
            <a:r>
              <a:rPr lang="en-US" dirty="0"/>
              <a:t>What can I learn to stand out?</a:t>
            </a:r>
          </a:p>
        </p:txBody>
      </p:sp>
      <p:sp>
        <p:nvSpPr>
          <p:cNvPr id="4" name="Footer Placeholder 3">
            <a:extLst>
              <a:ext uri="{FF2B5EF4-FFF2-40B4-BE49-F238E27FC236}">
                <a16:creationId xmlns:a16="http://schemas.microsoft.com/office/drawing/2014/main" id="{628CAF9B-A31A-8F4E-B9CF-BA92BCC6DE92}"/>
              </a:ext>
            </a:extLst>
          </p:cNvPr>
          <p:cNvSpPr>
            <a:spLocks noGrp="1"/>
          </p:cNvSpPr>
          <p:nvPr>
            <p:ph type="ftr" sz="quarter" idx="11"/>
          </p:nvPr>
        </p:nvSpPr>
        <p:spPr/>
        <p:txBody>
          <a:bodyPr/>
          <a:lstStyle/>
          <a:p>
            <a:r>
              <a:rPr lang="en-US"/>
              <a:t>www.linkedin.com/in/mrdavidcallaghan</a:t>
            </a:r>
          </a:p>
        </p:txBody>
      </p:sp>
      <p:pic>
        <p:nvPicPr>
          <p:cNvPr id="8" name="Content Placeholder 7">
            <a:extLst>
              <a:ext uri="{FF2B5EF4-FFF2-40B4-BE49-F238E27FC236}">
                <a16:creationId xmlns:a16="http://schemas.microsoft.com/office/drawing/2014/main" id="{6750FA22-67A8-EC4A-BC08-0162538E2F80}"/>
              </a:ext>
            </a:extLst>
          </p:cNvPr>
          <p:cNvPicPr>
            <a:picLocks noGrp="1" noChangeAspect="1"/>
          </p:cNvPicPr>
          <p:nvPr>
            <p:ph idx="1"/>
          </p:nvPr>
        </p:nvPicPr>
        <p:blipFill>
          <a:blip r:embed="rId2"/>
          <a:stretch>
            <a:fillRect/>
          </a:stretch>
        </p:blipFill>
        <p:spPr>
          <a:xfrm>
            <a:off x="8654212" y="2124222"/>
            <a:ext cx="2838870" cy="2110311"/>
          </a:xfrm>
          <a:prstGeom prst="rect">
            <a:avLst/>
          </a:prstGeom>
        </p:spPr>
      </p:pic>
      <p:sp>
        <p:nvSpPr>
          <p:cNvPr id="9" name="Rectangle 8">
            <a:extLst>
              <a:ext uri="{FF2B5EF4-FFF2-40B4-BE49-F238E27FC236}">
                <a16:creationId xmlns:a16="http://schemas.microsoft.com/office/drawing/2014/main" id="{3D2B13B6-3621-D64F-879E-9319C5EF1DD9}"/>
              </a:ext>
            </a:extLst>
          </p:cNvPr>
          <p:cNvSpPr/>
          <p:nvPr/>
        </p:nvSpPr>
        <p:spPr>
          <a:xfrm>
            <a:off x="838200" y="1467958"/>
            <a:ext cx="6846179" cy="4247317"/>
          </a:xfrm>
          <a:prstGeom prst="rect">
            <a:avLst/>
          </a:prstGeom>
        </p:spPr>
        <p:txBody>
          <a:bodyPr wrap="square">
            <a:spAutoFit/>
          </a:bodyPr>
          <a:lstStyle/>
          <a:p>
            <a:pPr fontAlgn="base">
              <a:buFont typeface="Arial" panose="020B0604020202020204" pitchFamily="34" charset="0"/>
              <a:buChar char="•"/>
            </a:pPr>
            <a:r>
              <a:rPr lang="en-US" b="1" dirty="0">
                <a:solidFill>
                  <a:srgbClr val="777777"/>
                </a:solidFill>
                <a:latin typeface="Roboto"/>
              </a:rPr>
              <a:t>Authentication:</a:t>
            </a:r>
            <a:r>
              <a:rPr lang="en-US" dirty="0">
                <a:solidFill>
                  <a:srgbClr val="777777"/>
                </a:solidFill>
                <a:latin typeface="Roboto"/>
              </a:rPr>
              <a:t> Authentication is simply the process of accurately determining the identity of a given user attempting to access a Hadoop cluster or application based on one of a number of factors.</a:t>
            </a:r>
          </a:p>
          <a:p>
            <a:pPr fontAlgn="base">
              <a:buFont typeface="Arial" panose="020B0604020202020204" pitchFamily="34" charset="0"/>
              <a:buChar char="•"/>
            </a:pPr>
            <a:r>
              <a:rPr lang="en-US" b="1" dirty="0">
                <a:solidFill>
                  <a:srgbClr val="777777"/>
                </a:solidFill>
                <a:latin typeface="Roboto"/>
              </a:rPr>
              <a:t>Authorization:</a:t>
            </a:r>
            <a:r>
              <a:rPr lang="en-US" dirty="0">
                <a:solidFill>
                  <a:srgbClr val="777777"/>
                </a:solidFill>
                <a:latin typeface="Roboto"/>
              </a:rPr>
              <a:t> Once the identity of a user is determined, authorization is the process of determining what data, types of data or applications that user is allowed to access. This could be based on role, location, time of day, etc.</a:t>
            </a:r>
          </a:p>
          <a:p>
            <a:pPr fontAlgn="base">
              <a:buFont typeface="Arial" panose="020B0604020202020204" pitchFamily="34" charset="0"/>
              <a:buChar char="•"/>
            </a:pPr>
            <a:r>
              <a:rPr lang="en-US" b="1" dirty="0">
                <a:solidFill>
                  <a:srgbClr val="777777"/>
                </a:solidFill>
                <a:latin typeface="Roboto"/>
              </a:rPr>
              <a:t>Auditing:</a:t>
            </a:r>
            <a:r>
              <a:rPr lang="en-US" dirty="0">
                <a:solidFill>
                  <a:srgbClr val="777777"/>
                </a:solidFill>
                <a:latin typeface="Roboto"/>
              </a:rPr>
              <a:t> Auditing is the process of recording and reporting what an authenticated, authorized user did once granted access to the cluster, including what data was accessed/changed/added and what analysis occurred.</a:t>
            </a:r>
          </a:p>
          <a:p>
            <a:pPr fontAlgn="base">
              <a:buFont typeface="Arial" panose="020B0604020202020204" pitchFamily="34" charset="0"/>
              <a:buChar char="•"/>
            </a:pPr>
            <a:r>
              <a:rPr lang="en-US" b="1" dirty="0">
                <a:solidFill>
                  <a:srgbClr val="777777"/>
                </a:solidFill>
                <a:latin typeface="Roboto"/>
              </a:rPr>
              <a:t>Data Protection:</a:t>
            </a:r>
            <a:r>
              <a:rPr lang="en-US" dirty="0">
                <a:solidFill>
                  <a:srgbClr val="777777"/>
                </a:solidFill>
                <a:latin typeface="Roboto"/>
              </a:rPr>
              <a:t> Data protection refers to the use of techniques such as encryption and data masking to prevent sensitive data from being accessed by unauthorized users and applications.</a:t>
            </a:r>
            <a:endParaRPr lang="en-US" b="0" i="0" dirty="0">
              <a:solidFill>
                <a:srgbClr val="777777"/>
              </a:solidFill>
              <a:effectLst/>
              <a:latin typeface="Roboto"/>
            </a:endParaRPr>
          </a:p>
        </p:txBody>
      </p:sp>
    </p:spTree>
    <p:extLst>
      <p:ext uri="{BB962C8B-B14F-4D97-AF65-F5344CB8AC3E}">
        <p14:creationId xmlns:p14="http://schemas.microsoft.com/office/powerpoint/2010/main" val="705718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EEA9B-5371-0049-A59B-74937530B9C9}"/>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CF647838-934A-C44F-981C-463401265ADA}"/>
              </a:ext>
            </a:extLst>
          </p:cNvPr>
          <p:cNvSpPr>
            <a:spLocks noGrp="1"/>
          </p:cNvSpPr>
          <p:nvPr>
            <p:ph type="ftr" sz="quarter" idx="11"/>
          </p:nvPr>
        </p:nvSpPr>
        <p:spPr/>
        <p:txBody>
          <a:bodyPr/>
          <a:lstStyle/>
          <a:p>
            <a:r>
              <a:rPr lang="en-US"/>
              <a:t>www.linkedin.com/in/mrdavidcallaghan</a:t>
            </a:r>
          </a:p>
        </p:txBody>
      </p:sp>
      <p:pic>
        <p:nvPicPr>
          <p:cNvPr id="9" name="Content Placeholder 8">
            <a:extLst>
              <a:ext uri="{FF2B5EF4-FFF2-40B4-BE49-F238E27FC236}">
                <a16:creationId xmlns:a16="http://schemas.microsoft.com/office/drawing/2014/main" id="{A284D688-7422-914C-A989-45FE1129E6E3}"/>
              </a:ext>
            </a:extLst>
          </p:cNvPr>
          <p:cNvPicPr>
            <a:picLocks noGrp="1" noChangeAspect="1"/>
          </p:cNvPicPr>
          <p:nvPr>
            <p:ph idx="1"/>
          </p:nvPr>
        </p:nvPicPr>
        <p:blipFill>
          <a:blip r:embed="rId2"/>
          <a:stretch>
            <a:fillRect/>
          </a:stretch>
        </p:blipFill>
        <p:spPr>
          <a:xfrm>
            <a:off x="1471246" y="3726111"/>
            <a:ext cx="1803400" cy="1117600"/>
          </a:xfrm>
          <a:prstGeom prst="rect">
            <a:avLst/>
          </a:prstGeom>
        </p:spPr>
      </p:pic>
      <p:pic>
        <p:nvPicPr>
          <p:cNvPr id="10" name="Picture 9">
            <a:extLst>
              <a:ext uri="{FF2B5EF4-FFF2-40B4-BE49-F238E27FC236}">
                <a16:creationId xmlns:a16="http://schemas.microsoft.com/office/drawing/2014/main" id="{EE0E2529-42C8-2F49-B199-4537EAC8B72D}"/>
              </a:ext>
            </a:extLst>
          </p:cNvPr>
          <p:cNvPicPr>
            <a:picLocks noChangeAspect="1"/>
          </p:cNvPicPr>
          <p:nvPr/>
        </p:nvPicPr>
        <p:blipFill>
          <a:blip r:embed="rId3"/>
          <a:stretch>
            <a:fillRect/>
          </a:stretch>
        </p:blipFill>
        <p:spPr>
          <a:xfrm>
            <a:off x="7862765" y="3649911"/>
            <a:ext cx="2374900" cy="1270000"/>
          </a:xfrm>
          <a:prstGeom prst="rect">
            <a:avLst/>
          </a:prstGeom>
        </p:spPr>
      </p:pic>
      <p:pic>
        <p:nvPicPr>
          <p:cNvPr id="11" name="Picture 10">
            <a:extLst>
              <a:ext uri="{FF2B5EF4-FFF2-40B4-BE49-F238E27FC236}">
                <a16:creationId xmlns:a16="http://schemas.microsoft.com/office/drawing/2014/main" id="{7845FC9C-4475-1B4C-B071-4BBD20C8D364}"/>
              </a:ext>
            </a:extLst>
          </p:cNvPr>
          <p:cNvPicPr>
            <a:picLocks noChangeAspect="1"/>
          </p:cNvPicPr>
          <p:nvPr/>
        </p:nvPicPr>
        <p:blipFill>
          <a:blip r:embed="rId4"/>
          <a:stretch>
            <a:fillRect/>
          </a:stretch>
        </p:blipFill>
        <p:spPr>
          <a:xfrm>
            <a:off x="2301533" y="258168"/>
            <a:ext cx="7328589" cy="3110389"/>
          </a:xfrm>
          <a:prstGeom prst="rect">
            <a:avLst/>
          </a:prstGeom>
        </p:spPr>
      </p:pic>
    </p:spTree>
    <p:extLst>
      <p:ext uri="{BB962C8B-B14F-4D97-AF65-F5344CB8AC3E}">
        <p14:creationId xmlns:p14="http://schemas.microsoft.com/office/powerpoint/2010/main" val="765339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6: Secure Cloudera on AWS</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www.linkedin.com/in/mrdavidcallaghan</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goal is to be able to have users that have different access privileges to the same resource.</a:t>
            </a:r>
          </a:p>
        </p:txBody>
      </p:sp>
      <p:sp>
        <p:nvSpPr>
          <p:cNvPr id="9" name="Content Placeholder 8">
            <a:extLst>
              <a:ext uri="{FF2B5EF4-FFF2-40B4-BE49-F238E27FC236}">
                <a16:creationId xmlns:a16="http://schemas.microsoft.com/office/drawing/2014/main" id="{B0A11739-EA34-2646-BE0B-CEE6D237F635}"/>
              </a:ext>
            </a:extLst>
          </p:cNvPr>
          <p:cNvSpPr>
            <a:spLocks noGrp="1"/>
          </p:cNvSpPr>
          <p:nvPr>
            <p:ph idx="1"/>
          </p:nvPr>
        </p:nvSpPr>
        <p:spPr>
          <a:xfrm>
            <a:off x="736795" y="2377685"/>
            <a:ext cx="10617005" cy="3799278"/>
          </a:xfrm>
        </p:spPr>
        <p:txBody>
          <a:bodyPr>
            <a:normAutofit/>
          </a:bodyPr>
          <a:lstStyle/>
          <a:p>
            <a:pPr marL="514350" indent="-514350">
              <a:buFont typeface="+mj-lt"/>
              <a:buAutoNum type="arabicPeriod"/>
            </a:pPr>
            <a:endParaRPr lang="en-US" dirty="0"/>
          </a:p>
          <a:p>
            <a:pPr marL="457200" lvl="1" indent="0">
              <a:buNone/>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205822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EB282-D445-FD43-971B-586AA39610B9}"/>
              </a:ext>
            </a:extLst>
          </p:cNvPr>
          <p:cNvSpPr>
            <a:spLocks noGrp="1"/>
          </p:cNvSpPr>
          <p:nvPr>
            <p:ph type="title"/>
          </p:nvPr>
        </p:nvSpPr>
        <p:spPr/>
        <p:txBody>
          <a:bodyPr/>
          <a:lstStyle/>
          <a:p>
            <a:r>
              <a:rPr lang="en-US" dirty="0"/>
              <a:t>How do financial services view Big Data?</a:t>
            </a:r>
          </a:p>
        </p:txBody>
      </p:sp>
      <p:sp>
        <p:nvSpPr>
          <p:cNvPr id="3" name="Content Placeholder 2">
            <a:extLst>
              <a:ext uri="{FF2B5EF4-FFF2-40B4-BE49-F238E27FC236}">
                <a16:creationId xmlns:a16="http://schemas.microsoft.com/office/drawing/2014/main" id="{0866CDCC-BA6E-3D4D-BE30-657F31B861E0}"/>
              </a:ext>
            </a:extLst>
          </p:cNvPr>
          <p:cNvSpPr>
            <a:spLocks noGrp="1"/>
          </p:cNvSpPr>
          <p:nvPr>
            <p:ph idx="1"/>
          </p:nvPr>
        </p:nvSpPr>
        <p:spPr/>
        <p:txBody>
          <a:bodyPr>
            <a:normAutofit/>
          </a:bodyPr>
          <a:lstStyle/>
          <a:p>
            <a:r>
              <a:rPr lang="en-US" dirty="0"/>
              <a:t>Chief Executive Officer</a:t>
            </a:r>
          </a:p>
          <a:p>
            <a:pPr lvl="1"/>
            <a:r>
              <a:rPr lang="en-US" dirty="0"/>
              <a:t>As a proactive measure to identify and interact with customers and prospects</a:t>
            </a:r>
          </a:p>
          <a:p>
            <a:pPr lvl="1"/>
            <a:endParaRPr lang="en-US" dirty="0"/>
          </a:p>
          <a:p>
            <a:r>
              <a:rPr lang="en-US" dirty="0"/>
              <a:t>Chief Financial Officer</a:t>
            </a:r>
          </a:p>
          <a:p>
            <a:pPr lvl="1"/>
            <a:r>
              <a:rPr lang="en-US" dirty="0"/>
              <a:t>As a reactive measure to deal with fraud detection and regulatory compliance</a:t>
            </a:r>
          </a:p>
          <a:p>
            <a:pPr marL="457200" lvl="1" indent="0">
              <a:buNone/>
            </a:pPr>
            <a:endParaRPr lang="en-US" dirty="0"/>
          </a:p>
          <a:p>
            <a:r>
              <a:rPr lang="en-US" dirty="0"/>
              <a:t>Chief Information Officer</a:t>
            </a:r>
          </a:p>
          <a:p>
            <a:pPr lvl="1"/>
            <a:r>
              <a:rPr lang="en-US" dirty="0"/>
              <a:t>As a potential cost savings for data processing compared to DB2, Teradata, </a:t>
            </a:r>
            <a:r>
              <a:rPr lang="en-US" dirty="0" err="1"/>
              <a:t>Neteeza</a:t>
            </a:r>
            <a:r>
              <a:rPr lang="en-US" dirty="0"/>
              <a:t>, </a:t>
            </a:r>
            <a:r>
              <a:rPr lang="en-US" dirty="0" err="1"/>
              <a:t>etc</a:t>
            </a:r>
            <a:endParaRPr lang="en-US" dirty="0"/>
          </a:p>
          <a:p>
            <a:pPr lvl="1"/>
            <a:r>
              <a:rPr lang="en-US" dirty="0"/>
              <a:t>As a shared service to be provided to the CEO and/or CFO</a:t>
            </a:r>
          </a:p>
          <a:p>
            <a:pPr lvl="1"/>
            <a:endParaRPr lang="en-US" dirty="0"/>
          </a:p>
        </p:txBody>
      </p:sp>
      <p:sp>
        <p:nvSpPr>
          <p:cNvPr id="5" name="Footer Placeholder 4">
            <a:extLst>
              <a:ext uri="{FF2B5EF4-FFF2-40B4-BE49-F238E27FC236}">
                <a16:creationId xmlns:a16="http://schemas.microsoft.com/office/drawing/2014/main" id="{5A370405-437B-7E44-8CA5-A216CF01B265}"/>
              </a:ext>
            </a:extLst>
          </p:cNvPr>
          <p:cNvSpPr>
            <a:spLocks noGrp="1"/>
          </p:cNvSpPr>
          <p:nvPr>
            <p:ph type="ftr" sz="quarter" idx="11"/>
          </p:nvPr>
        </p:nvSpPr>
        <p:spPr/>
        <p:txBody>
          <a:bodyPr/>
          <a:lstStyle/>
          <a:p>
            <a:r>
              <a:rPr lang="en-US"/>
              <a:t>www.linkedin.com/in/mrdavidcallaghan</a:t>
            </a:r>
          </a:p>
        </p:txBody>
      </p:sp>
    </p:spTree>
    <p:extLst>
      <p:ext uri="{BB962C8B-B14F-4D97-AF65-F5344CB8AC3E}">
        <p14:creationId xmlns:p14="http://schemas.microsoft.com/office/powerpoint/2010/main" val="4266933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3DAD-F0E5-8540-83B7-88E7AFE1C907}"/>
              </a:ext>
            </a:extLst>
          </p:cNvPr>
          <p:cNvSpPr>
            <a:spLocks noGrp="1"/>
          </p:cNvSpPr>
          <p:nvPr>
            <p:ph type="title"/>
          </p:nvPr>
        </p:nvSpPr>
        <p:spPr/>
        <p:txBody>
          <a:bodyPr/>
          <a:lstStyle/>
          <a:p>
            <a:r>
              <a:rPr lang="en-US" dirty="0"/>
              <a:t>What do the projects typically look like?</a:t>
            </a:r>
          </a:p>
        </p:txBody>
      </p:sp>
      <p:sp>
        <p:nvSpPr>
          <p:cNvPr id="3" name="Content Placeholder 2">
            <a:extLst>
              <a:ext uri="{FF2B5EF4-FFF2-40B4-BE49-F238E27FC236}">
                <a16:creationId xmlns:a16="http://schemas.microsoft.com/office/drawing/2014/main" id="{EEB58D5D-F48D-BD43-AD8F-D7A35D2E305B}"/>
              </a:ext>
            </a:extLst>
          </p:cNvPr>
          <p:cNvSpPr>
            <a:spLocks noGrp="1"/>
          </p:cNvSpPr>
          <p:nvPr>
            <p:ph idx="1"/>
          </p:nvPr>
        </p:nvSpPr>
        <p:spPr/>
        <p:txBody>
          <a:bodyPr/>
          <a:lstStyle/>
          <a:p>
            <a:r>
              <a:rPr lang="en-US" dirty="0"/>
              <a:t>There are three basic types of project:</a:t>
            </a:r>
          </a:p>
          <a:p>
            <a:pPr lvl="1"/>
            <a:r>
              <a:rPr lang="en-US" dirty="0"/>
              <a:t>Proof of Concept</a:t>
            </a:r>
          </a:p>
          <a:p>
            <a:pPr lvl="2"/>
            <a:r>
              <a:rPr lang="en-US" dirty="0"/>
              <a:t>This is a new project that typically has limited budget and limited scope</a:t>
            </a:r>
          </a:p>
          <a:p>
            <a:pPr lvl="2"/>
            <a:r>
              <a:rPr lang="en-US" dirty="0"/>
              <a:t>Pros:</a:t>
            </a:r>
          </a:p>
          <a:p>
            <a:pPr lvl="3"/>
            <a:r>
              <a:rPr lang="en-US" dirty="0"/>
              <a:t>You will have an opportunity to work on all phases of the ecosystem and learn a lot.</a:t>
            </a:r>
          </a:p>
          <a:p>
            <a:pPr lvl="2"/>
            <a:r>
              <a:rPr lang="en-US" dirty="0"/>
              <a:t>Cons:</a:t>
            </a:r>
          </a:p>
          <a:p>
            <a:pPr lvl="3"/>
            <a:r>
              <a:rPr lang="en-US" dirty="0"/>
              <a:t>Big Data does not work on small data. These typically fail.</a:t>
            </a:r>
          </a:p>
          <a:p>
            <a:pPr lvl="1"/>
            <a:r>
              <a:rPr lang="en-US" dirty="0"/>
              <a:t>Platform Migration</a:t>
            </a:r>
          </a:p>
          <a:p>
            <a:pPr lvl="1"/>
            <a:r>
              <a:rPr lang="en-US" dirty="0"/>
              <a:t>Corporate Initiative</a:t>
            </a:r>
          </a:p>
          <a:p>
            <a:pPr marL="457200" lvl="1" indent="0">
              <a:buNone/>
            </a:pPr>
            <a:endParaRPr lang="en-US" dirty="0"/>
          </a:p>
        </p:txBody>
      </p:sp>
      <p:sp>
        <p:nvSpPr>
          <p:cNvPr id="5" name="Footer Placeholder 4">
            <a:extLst>
              <a:ext uri="{FF2B5EF4-FFF2-40B4-BE49-F238E27FC236}">
                <a16:creationId xmlns:a16="http://schemas.microsoft.com/office/drawing/2014/main" id="{C5BF4816-F470-DD4A-825E-AC956071D233}"/>
              </a:ext>
            </a:extLst>
          </p:cNvPr>
          <p:cNvSpPr>
            <a:spLocks noGrp="1"/>
          </p:cNvSpPr>
          <p:nvPr>
            <p:ph type="ftr" sz="quarter" idx="11"/>
          </p:nvPr>
        </p:nvSpPr>
        <p:spPr/>
        <p:txBody>
          <a:bodyPr/>
          <a:lstStyle/>
          <a:p>
            <a:r>
              <a:rPr lang="en-US"/>
              <a:t>www.linkedin.com/in/mrdavidcallaghan</a:t>
            </a:r>
          </a:p>
        </p:txBody>
      </p:sp>
    </p:spTree>
    <p:extLst>
      <p:ext uri="{BB962C8B-B14F-4D97-AF65-F5344CB8AC3E}">
        <p14:creationId xmlns:p14="http://schemas.microsoft.com/office/powerpoint/2010/main" val="2492280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3DAD-F0E5-8540-83B7-88E7AFE1C907}"/>
              </a:ext>
            </a:extLst>
          </p:cNvPr>
          <p:cNvSpPr>
            <a:spLocks noGrp="1"/>
          </p:cNvSpPr>
          <p:nvPr>
            <p:ph type="title"/>
          </p:nvPr>
        </p:nvSpPr>
        <p:spPr/>
        <p:txBody>
          <a:bodyPr/>
          <a:lstStyle/>
          <a:p>
            <a:r>
              <a:rPr lang="en-US" dirty="0"/>
              <a:t>What do the projects typically look like?</a:t>
            </a:r>
          </a:p>
        </p:txBody>
      </p:sp>
      <p:sp>
        <p:nvSpPr>
          <p:cNvPr id="3" name="Content Placeholder 2">
            <a:extLst>
              <a:ext uri="{FF2B5EF4-FFF2-40B4-BE49-F238E27FC236}">
                <a16:creationId xmlns:a16="http://schemas.microsoft.com/office/drawing/2014/main" id="{EEB58D5D-F48D-BD43-AD8F-D7A35D2E305B}"/>
              </a:ext>
            </a:extLst>
          </p:cNvPr>
          <p:cNvSpPr>
            <a:spLocks noGrp="1"/>
          </p:cNvSpPr>
          <p:nvPr>
            <p:ph idx="1"/>
          </p:nvPr>
        </p:nvSpPr>
        <p:spPr/>
        <p:txBody>
          <a:bodyPr/>
          <a:lstStyle/>
          <a:p>
            <a:r>
              <a:rPr lang="en-US" dirty="0"/>
              <a:t>There are three basic types of project:</a:t>
            </a:r>
          </a:p>
          <a:p>
            <a:pPr lvl="1"/>
            <a:r>
              <a:rPr lang="en-US" dirty="0"/>
              <a:t>Proof of Concept</a:t>
            </a:r>
          </a:p>
          <a:p>
            <a:pPr lvl="1"/>
            <a:r>
              <a:rPr lang="en-US" dirty="0"/>
              <a:t>Platform Migration</a:t>
            </a:r>
          </a:p>
          <a:p>
            <a:pPr lvl="2"/>
            <a:r>
              <a:rPr lang="en-US" dirty="0"/>
              <a:t>For example, it’s time to renew Teradata licenses and there is a cost savings opportunity</a:t>
            </a:r>
          </a:p>
          <a:p>
            <a:pPr lvl="2"/>
            <a:r>
              <a:rPr lang="en-US" dirty="0"/>
              <a:t>Pros:</a:t>
            </a:r>
          </a:p>
          <a:p>
            <a:pPr lvl="3"/>
            <a:r>
              <a:rPr lang="en-US" dirty="0"/>
              <a:t>There is a well-defined path to success as you learn how to onboard and present data in Hadoop </a:t>
            </a:r>
          </a:p>
          <a:p>
            <a:pPr lvl="2"/>
            <a:r>
              <a:rPr lang="en-US" dirty="0"/>
              <a:t>Cons:</a:t>
            </a:r>
          </a:p>
          <a:p>
            <a:pPr lvl="3"/>
            <a:r>
              <a:rPr lang="en-US" dirty="0"/>
              <a:t>Change Data Capture is not easy in Hadoop without a third party tool and sometimes this makes it so stakeholders don’t feel safe going to Production</a:t>
            </a:r>
          </a:p>
          <a:p>
            <a:pPr lvl="1"/>
            <a:r>
              <a:rPr lang="en-US" dirty="0"/>
              <a:t>Corporate Initiative</a:t>
            </a:r>
          </a:p>
          <a:p>
            <a:pPr marL="457200" lvl="1" indent="0">
              <a:buNone/>
            </a:pPr>
            <a:endParaRPr lang="en-US" dirty="0"/>
          </a:p>
        </p:txBody>
      </p:sp>
      <p:sp>
        <p:nvSpPr>
          <p:cNvPr id="5" name="Footer Placeholder 4">
            <a:extLst>
              <a:ext uri="{FF2B5EF4-FFF2-40B4-BE49-F238E27FC236}">
                <a16:creationId xmlns:a16="http://schemas.microsoft.com/office/drawing/2014/main" id="{97B4CB1D-96D5-A34A-8972-008C5FCEC1D0}"/>
              </a:ext>
            </a:extLst>
          </p:cNvPr>
          <p:cNvSpPr>
            <a:spLocks noGrp="1"/>
          </p:cNvSpPr>
          <p:nvPr>
            <p:ph type="ftr" sz="quarter" idx="11"/>
          </p:nvPr>
        </p:nvSpPr>
        <p:spPr/>
        <p:txBody>
          <a:bodyPr/>
          <a:lstStyle/>
          <a:p>
            <a:r>
              <a:rPr lang="en-US"/>
              <a:t>www.linkedin.com/in/mrdavidcallaghan</a:t>
            </a:r>
          </a:p>
        </p:txBody>
      </p:sp>
    </p:spTree>
    <p:extLst>
      <p:ext uri="{BB962C8B-B14F-4D97-AF65-F5344CB8AC3E}">
        <p14:creationId xmlns:p14="http://schemas.microsoft.com/office/powerpoint/2010/main" val="1941847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3DAD-F0E5-8540-83B7-88E7AFE1C907}"/>
              </a:ext>
            </a:extLst>
          </p:cNvPr>
          <p:cNvSpPr>
            <a:spLocks noGrp="1"/>
          </p:cNvSpPr>
          <p:nvPr>
            <p:ph type="title"/>
          </p:nvPr>
        </p:nvSpPr>
        <p:spPr/>
        <p:txBody>
          <a:bodyPr/>
          <a:lstStyle/>
          <a:p>
            <a:r>
              <a:rPr lang="en-US" dirty="0"/>
              <a:t>What do the projects typically look like?</a:t>
            </a:r>
          </a:p>
        </p:txBody>
      </p:sp>
      <p:sp>
        <p:nvSpPr>
          <p:cNvPr id="3" name="Content Placeholder 2">
            <a:extLst>
              <a:ext uri="{FF2B5EF4-FFF2-40B4-BE49-F238E27FC236}">
                <a16:creationId xmlns:a16="http://schemas.microsoft.com/office/drawing/2014/main" id="{EEB58D5D-F48D-BD43-AD8F-D7A35D2E305B}"/>
              </a:ext>
            </a:extLst>
          </p:cNvPr>
          <p:cNvSpPr>
            <a:spLocks noGrp="1"/>
          </p:cNvSpPr>
          <p:nvPr>
            <p:ph idx="1"/>
          </p:nvPr>
        </p:nvSpPr>
        <p:spPr/>
        <p:txBody>
          <a:bodyPr/>
          <a:lstStyle/>
          <a:p>
            <a:r>
              <a:rPr lang="en-US" dirty="0"/>
              <a:t>There are three basic types of project:</a:t>
            </a:r>
          </a:p>
          <a:p>
            <a:pPr lvl="1"/>
            <a:r>
              <a:rPr lang="en-US" dirty="0"/>
              <a:t>Proof of Concept</a:t>
            </a:r>
          </a:p>
          <a:p>
            <a:pPr lvl="1"/>
            <a:r>
              <a:rPr lang="en-US" dirty="0"/>
              <a:t>Platform Migration</a:t>
            </a:r>
          </a:p>
          <a:p>
            <a:pPr lvl="1"/>
            <a:r>
              <a:rPr lang="en-US" dirty="0"/>
              <a:t>Corporate Initiative</a:t>
            </a:r>
          </a:p>
          <a:p>
            <a:pPr lvl="2"/>
            <a:r>
              <a:rPr lang="en-US" dirty="0"/>
              <a:t>For example, a Customer 360 initiative that already failed with Oracle Exadata</a:t>
            </a:r>
          </a:p>
          <a:p>
            <a:pPr lvl="2"/>
            <a:r>
              <a:rPr lang="en-US" dirty="0"/>
              <a:t>Pros:</a:t>
            </a:r>
          </a:p>
          <a:p>
            <a:pPr lvl="3"/>
            <a:r>
              <a:rPr lang="en-US" dirty="0"/>
              <a:t>A Hadoop deployment is not the end-goal; being able to process x number of transactions in x time is. </a:t>
            </a:r>
          </a:p>
          <a:p>
            <a:pPr lvl="2"/>
            <a:r>
              <a:rPr lang="en-US" dirty="0"/>
              <a:t>Cons:</a:t>
            </a:r>
          </a:p>
          <a:p>
            <a:pPr lvl="3"/>
            <a:r>
              <a:rPr lang="en-US" dirty="0"/>
              <a:t>An entrenched vendor can derail your project</a:t>
            </a:r>
          </a:p>
          <a:p>
            <a:pPr marL="457200" lvl="1" indent="0">
              <a:buNone/>
            </a:pPr>
            <a:endParaRPr lang="en-US" dirty="0"/>
          </a:p>
          <a:p>
            <a:pPr marL="457200" lvl="1" indent="0">
              <a:buNone/>
            </a:pPr>
            <a:endParaRPr lang="en-US" dirty="0"/>
          </a:p>
        </p:txBody>
      </p:sp>
      <p:sp>
        <p:nvSpPr>
          <p:cNvPr id="5" name="Footer Placeholder 4">
            <a:extLst>
              <a:ext uri="{FF2B5EF4-FFF2-40B4-BE49-F238E27FC236}">
                <a16:creationId xmlns:a16="http://schemas.microsoft.com/office/drawing/2014/main" id="{C18EB4FE-19C4-914D-9F5D-F190E5E56B67}"/>
              </a:ext>
            </a:extLst>
          </p:cNvPr>
          <p:cNvSpPr>
            <a:spLocks noGrp="1"/>
          </p:cNvSpPr>
          <p:nvPr>
            <p:ph type="ftr" sz="quarter" idx="11"/>
          </p:nvPr>
        </p:nvSpPr>
        <p:spPr/>
        <p:txBody>
          <a:bodyPr/>
          <a:lstStyle/>
          <a:p>
            <a:r>
              <a:rPr lang="en-US"/>
              <a:t>www.linkedin.com/in/mrdavidcallaghan</a:t>
            </a:r>
          </a:p>
        </p:txBody>
      </p:sp>
    </p:spTree>
    <p:extLst>
      <p:ext uri="{BB962C8B-B14F-4D97-AF65-F5344CB8AC3E}">
        <p14:creationId xmlns:p14="http://schemas.microsoft.com/office/powerpoint/2010/main" val="2162394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0: Prerequisites 		</a:t>
            </a:r>
            <a:r>
              <a:rPr lang="en-US" sz="1800" dirty="0">
                <a:hlinkClick r:id="rId3"/>
              </a:rPr>
              <a:t>https://github.com/2cData/modern_data_lab</a:t>
            </a:r>
            <a:endParaRPr lang="en-US" sz="1800" dirty="0"/>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www.linkedin.com/in/mrdavidcallaghan</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3" name="Picture 2">
            <a:extLst>
              <a:ext uri="{FF2B5EF4-FFF2-40B4-BE49-F238E27FC236}">
                <a16:creationId xmlns:a16="http://schemas.microsoft.com/office/drawing/2014/main" id="{A420C147-FA64-4348-B9D8-7B2A0694F8BD}"/>
              </a:ext>
            </a:extLst>
          </p:cNvPr>
          <p:cNvPicPr>
            <a:picLocks noChangeAspect="1"/>
          </p:cNvPicPr>
          <p:nvPr/>
        </p:nvPicPr>
        <p:blipFill>
          <a:blip r:embed="rId4"/>
          <a:stretch>
            <a:fillRect/>
          </a:stretch>
        </p:blipFill>
        <p:spPr>
          <a:xfrm>
            <a:off x="8495538" y="2525209"/>
            <a:ext cx="1938958" cy="1446761"/>
          </a:xfrm>
          <a:prstGeom prst="rect">
            <a:avLst/>
          </a:prstGeom>
        </p:spPr>
      </p:pic>
      <p:pic>
        <p:nvPicPr>
          <p:cNvPr id="8" name="Picture 7">
            <a:extLst>
              <a:ext uri="{FF2B5EF4-FFF2-40B4-BE49-F238E27FC236}">
                <a16:creationId xmlns:a16="http://schemas.microsoft.com/office/drawing/2014/main" id="{656C0BC2-9330-4C46-9D08-3D1D25C8B6CE}"/>
              </a:ext>
            </a:extLst>
          </p:cNvPr>
          <p:cNvPicPr>
            <a:picLocks noChangeAspect="1"/>
          </p:cNvPicPr>
          <p:nvPr/>
        </p:nvPicPr>
        <p:blipFill>
          <a:blip r:embed="rId5"/>
          <a:stretch>
            <a:fillRect/>
          </a:stretch>
        </p:blipFill>
        <p:spPr>
          <a:xfrm>
            <a:off x="736795" y="2548828"/>
            <a:ext cx="1604442" cy="1604442"/>
          </a:xfrm>
          <a:prstGeom prst="rect">
            <a:avLst/>
          </a:prstGeom>
        </p:spPr>
      </p:pic>
      <p:pic>
        <p:nvPicPr>
          <p:cNvPr id="10" name="Picture 9">
            <a:extLst>
              <a:ext uri="{FF2B5EF4-FFF2-40B4-BE49-F238E27FC236}">
                <a16:creationId xmlns:a16="http://schemas.microsoft.com/office/drawing/2014/main" id="{91055E19-1151-834B-9D71-942C27C8AE37}"/>
              </a:ext>
            </a:extLst>
          </p:cNvPr>
          <p:cNvPicPr>
            <a:picLocks noChangeAspect="1"/>
          </p:cNvPicPr>
          <p:nvPr/>
        </p:nvPicPr>
        <p:blipFill>
          <a:blip r:embed="rId6"/>
          <a:stretch>
            <a:fillRect/>
          </a:stretch>
        </p:blipFill>
        <p:spPr>
          <a:xfrm>
            <a:off x="1828166" y="4557535"/>
            <a:ext cx="3096709" cy="1618280"/>
          </a:xfrm>
          <a:prstGeom prst="rect">
            <a:avLst/>
          </a:prstGeom>
        </p:spPr>
      </p:pic>
      <p:pic>
        <p:nvPicPr>
          <p:cNvPr id="11" name="Picture 10">
            <a:extLst>
              <a:ext uri="{FF2B5EF4-FFF2-40B4-BE49-F238E27FC236}">
                <a16:creationId xmlns:a16="http://schemas.microsoft.com/office/drawing/2014/main" id="{E205C870-74B5-6E4B-8F56-C0F8265728CF}"/>
              </a:ext>
            </a:extLst>
          </p:cNvPr>
          <p:cNvPicPr>
            <a:picLocks noChangeAspect="1"/>
          </p:cNvPicPr>
          <p:nvPr/>
        </p:nvPicPr>
        <p:blipFill>
          <a:blip r:embed="rId7"/>
          <a:stretch>
            <a:fillRect/>
          </a:stretch>
        </p:blipFill>
        <p:spPr>
          <a:xfrm>
            <a:off x="4533863" y="1673743"/>
            <a:ext cx="1562137" cy="1562137"/>
          </a:xfrm>
          <a:prstGeom prst="rect">
            <a:avLst/>
          </a:prstGeom>
        </p:spPr>
      </p:pic>
      <p:pic>
        <p:nvPicPr>
          <p:cNvPr id="13" name="Picture 12">
            <a:extLst>
              <a:ext uri="{FF2B5EF4-FFF2-40B4-BE49-F238E27FC236}">
                <a16:creationId xmlns:a16="http://schemas.microsoft.com/office/drawing/2014/main" id="{D896E161-3B8E-2C48-B114-4E10FA2BE647}"/>
              </a:ext>
            </a:extLst>
          </p:cNvPr>
          <p:cNvPicPr>
            <a:picLocks noChangeAspect="1"/>
          </p:cNvPicPr>
          <p:nvPr/>
        </p:nvPicPr>
        <p:blipFill>
          <a:blip r:embed="rId8"/>
          <a:stretch>
            <a:fillRect/>
          </a:stretch>
        </p:blipFill>
        <p:spPr>
          <a:xfrm>
            <a:off x="5650814" y="3971970"/>
            <a:ext cx="2717075" cy="1871763"/>
          </a:xfrm>
          <a:prstGeom prst="rect">
            <a:avLst/>
          </a:prstGeom>
        </p:spPr>
      </p:pic>
    </p:spTree>
    <p:extLst>
      <p:ext uri="{BB962C8B-B14F-4D97-AF65-F5344CB8AC3E}">
        <p14:creationId xmlns:p14="http://schemas.microsoft.com/office/powerpoint/2010/main" val="5353532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1982</TotalTime>
  <Words>4029</Words>
  <Application>Microsoft Macintosh PowerPoint</Application>
  <PresentationFormat>Widescreen</PresentationFormat>
  <Paragraphs>629</Paragraphs>
  <Slides>40</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Calibri Light</vt:lpstr>
      <vt:lpstr>Cordia New</vt:lpstr>
      <vt:lpstr>Courier New</vt:lpstr>
      <vt:lpstr>Roboto</vt:lpstr>
      <vt:lpstr>Office Theme</vt:lpstr>
      <vt:lpstr>Practical Guide to A Career in Modern Data</vt:lpstr>
      <vt:lpstr>PowerPoint Presentation</vt:lpstr>
      <vt:lpstr>PowerPoint Presentation</vt:lpstr>
      <vt:lpstr>PowerPoint Presentation</vt:lpstr>
      <vt:lpstr>How do financial services view Big Data?</vt:lpstr>
      <vt:lpstr>What do the projects typically look like?</vt:lpstr>
      <vt:lpstr>What do the projects typically look like?</vt:lpstr>
      <vt:lpstr>What do the projects typically look like?</vt:lpstr>
      <vt:lpstr>Lab 0: Prerequisites   https://github.com/2cData/modern_data_lab</vt:lpstr>
      <vt:lpstr>What is Hadoop?</vt:lpstr>
      <vt:lpstr>Lab 1: Minimum Viable Hadoop</vt:lpstr>
      <vt:lpstr>What is Hadoop?</vt:lpstr>
      <vt:lpstr>Lab 1: Minimum Viable Hadoop</vt:lpstr>
      <vt:lpstr>Lab 1: Minimum Viable Hadoop</vt:lpstr>
      <vt:lpstr>What is Hadoop?</vt:lpstr>
      <vt:lpstr>Lab 1: Minimum Viable Hadoop</vt:lpstr>
      <vt:lpstr>What is Hadoop?</vt:lpstr>
      <vt:lpstr>Lab 1: Minimum Viable Hadoop</vt:lpstr>
      <vt:lpstr>What is Hadoop?</vt:lpstr>
      <vt:lpstr>Lab 1: Minimum Viable Hadoop</vt:lpstr>
      <vt:lpstr>PowerPoint Presentation</vt:lpstr>
      <vt:lpstr>What is Hadoop?</vt:lpstr>
      <vt:lpstr>PowerPoint Presentation</vt:lpstr>
      <vt:lpstr>Lab 2: Minimum Viable Hadoop on the Cloud</vt:lpstr>
      <vt:lpstr>Lab 2: Minimum Viable Hadoop on the Cloud</vt:lpstr>
      <vt:lpstr>Lab 2: Minimum Viable Hadoop on the Cloud</vt:lpstr>
      <vt:lpstr>Lab 2: Minimum Viable Hadoop on the Cloud</vt:lpstr>
      <vt:lpstr>What is Hadoop?</vt:lpstr>
      <vt:lpstr>PowerPoint Presentation</vt:lpstr>
      <vt:lpstr>Lab 3: Setup Streamsets</vt:lpstr>
      <vt:lpstr>What is Hadoop?</vt:lpstr>
      <vt:lpstr>PowerPoint Presentation</vt:lpstr>
      <vt:lpstr>Lab 4: Download Cloudera VM</vt:lpstr>
      <vt:lpstr>What is Hadoop?</vt:lpstr>
      <vt:lpstr>PowerPoint Presentation</vt:lpstr>
      <vt:lpstr>PowerPoint Presentation</vt:lpstr>
      <vt:lpstr>Lab 5: Setup Cloudera on AWS</vt:lpstr>
      <vt:lpstr>How do financial services view Big Data?</vt:lpstr>
      <vt:lpstr>What can I learn to stand out?</vt:lpstr>
      <vt:lpstr>Lab 6: Secure Cloudera on AWS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Guide to A Career in Big Data</dc:title>
  <dc:creator>David Callaghan</dc:creator>
  <cp:lastModifiedBy>David Callaghan</cp:lastModifiedBy>
  <cp:revision>139</cp:revision>
  <dcterms:created xsi:type="dcterms:W3CDTF">2018-08-26T18:45:26Z</dcterms:created>
  <dcterms:modified xsi:type="dcterms:W3CDTF">2018-09-03T19:01:34Z</dcterms:modified>
</cp:coreProperties>
</file>